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506" r:id="rId2"/>
    <p:sldId id="540" r:id="rId3"/>
    <p:sldId id="509" r:id="rId4"/>
    <p:sldId id="573" r:id="rId5"/>
    <p:sldId id="510" r:id="rId6"/>
    <p:sldId id="534" r:id="rId7"/>
    <p:sldId id="508" r:id="rId8"/>
    <p:sldId id="538" r:id="rId9"/>
    <p:sldId id="542" r:id="rId10"/>
  </p:sldIdLst>
  <p:sldSz cx="9144000" cy="6858000" type="screen4x3"/>
  <p:notesSz cx="7315200" cy="9601200"/>
  <p:custDataLst>
    <p:tags r:id="rId13"/>
  </p:custDataLst>
  <p:defaultTextStyle>
    <a:defPPr>
      <a:defRPr lang="en-CA"/>
    </a:defPPr>
    <a:lvl1pPr algn="l" rtl="0" fontAlgn="base">
      <a:lnSpc>
        <a:spcPct val="90000"/>
      </a:lnSpc>
      <a:spcBef>
        <a:spcPct val="0"/>
      </a:spcBef>
      <a:spcAft>
        <a:spcPct val="37000"/>
      </a:spcAft>
      <a:defRPr kern="1200">
        <a:solidFill>
          <a:schemeClr val="tx1"/>
        </a:solidFill>
        <a:latin typeface="Verdana" pitchFamily="34" charset="0"/>
        <a:ea typeface="+mn-ea"/>
        <a:cs typeface="+mn-cs"/>
      </a:defRPr>
    </a:lvl1pPr>
    <a:lvl2pPr marL="457200" algn="l" rtl="0" fontAlgn="base">
      <a:lnSpc>
        <a:spcPct val="90000"/>
      </a:lnSpc>
      <a:spcBef>
        <a:spcPct val="0"/>
      </a:spcBef>
      <a:spcAft>
        <a:spcPct val="37000"/>
      </a:spcAft>
      <a:defRPr kern="1200">
        <a:solidFill>
          <a:schemeClr val="tx1"/>
        </a:solidFill>
        <a:latin typeface="Verdana" pitchFamily="34" charset="0"/>
        <a:ea typeface="+mn-ea"/>
        <a:cs typeface="+mn-cs"/>
      </a:defRPr>
    </a:lvl2pPr>
    <a:lvl3pPr marL="914400" algn="l" rtl="0" fontAlgn="base">
      <a:lnSpc>
        <a:spcPct val="90000"/>
      </a:lnSpc>
      <a:spcBef>
        <a:spcPct val="0"/>
      </a:spcBef>
      <a:spcAft>
        <a:spcPct val="37000"/>
      </a:spcAft>
      <a:defRPr kern="1200">
        <a:solidFill>
          <a:schemeClr val="tx1"/>
        </a:solidFill>
        <a:latin typeface="Verdana" pitchFamily="34" charset="0"/>
        <a:ea typeface="+mn-ea"/>
        <a:cs typeface="+mn-cs"/>
      </a:defRPr>
    </a:lvl3pPr>
    <a:lvl4pPr marL="1371600" algn="l" rtl="0" fontAlgn="base">
      <a:lnSpc>
        <a:spcPct val="90000"/>
      </a:lnSpc>
      <a:spcBef>
        <a:spcPct val="0"/>
      </a:spcBef>
      <a:spcAft>
        <a:spcPct val="37000"/>
      </a:spcAft>
      <a:defRPr kern="1200">
        <a:solidFill>
          <a:schemeClr val="tx1"/>
        </a:solidFill>
        <a:latin typeface="Verdana" pitchFamily="34" charset="0"/>
        <a:ea typeface="+mn-ea"/>
        <a:cs typeface="+mn-cs"/>
      </a:defRPr>
    </a:lvl4pPr>
    <a:lvl5pPr marL="1828800" algn="l" rtl="0" fontAlgn="base">
      <a:lnSpc>
        <a:spcPct val="90000"/>
      </a:lnSpc>
      <a:spcBef>
        <a:spcPct val="0"/>
      </a:spcBef>
      <a:spcAft>
        <a:spcPct val="3700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72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C2D816-590B-0927-77C0-649ACA0FFD54}" name="Schatz, Katarina" initials="SK" userId="S::katarina.schatz@sac-isc.gc.ca::da96d508-9088-4bca-9ebe-a9a363fbe25e" providerId="AD"/>
  <p188:author id="{A95F111D-774E-A7B6-3A44-14B63C8AA7D1}" name="DeMoor, Lisa (she-elle)" initials="DL(e" userId="S::lisa.demoor@sac-isc.gc.ca::0a6b678f-3b1e-4962-98bc-7eb7d96c76bb" providerId="AD"/>
  <p188:author id="{D9B3035C-C219-0450-B71F-EB911B4C8D9B}" name="Labelle, Manon (elle-she)" initials="LM(s" userId="S::manon.Labelle@sac-isc.gc.ca::e583592a-97eb-414d-ab0f-5f621c1d7da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324C76"/>
    <a:srgbClr val="B6C6E0"/>
    <a:srgbClr val="567BB6"/>
    <a:srgbClr val="000099"/>
    <a:srgbClr val="2D449C"/>
    <a:srgbClr val="335C64"/>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92481" autoAdjust="0"/>
  </p:normalViewPr>
  <p:slideViewPr>
    <p:cSldViewPr snapToObjects="1">
      <p:cViewPr varScale="1">
        <p:scale>
          <a:sx n="102" d="100"/>
          <a:sy n="102" d="100"/>
        </p:scale>
        <p:origin x="2046" y="108"/>
      </p:cViewPr>
      <p:guideLst>
        <p:guide orient="horz" pos="72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3252" y="-34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3E6BC9-09B0-4CD6-9511-F1059707EFD1}"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en-US"/>
        </a:p>
      </dgm:t>
    </dgm:pt>
    <dgm:pt modelId="{253C04F4-19D6-4F89-93D3-7FE28CCDE6DE}">
      <dgm:prSet phldrT="[Text]" custT="1"/>
      <dgm:spPr/>
      <dgm:t>
        <a:bodyPr/>
        <a:lstStyle/>
        <a:p>
          <a:r>
            <a:rPr lang="fr-FR" sz="1400" b="1" i="0" dirty="0"/>
            <a:t>Niveau 1 : Formation et perfectionnement </a:t>
          </a:r>
          <a:r>
            <a:rPr lang="en-US" altLang="en-US" sz="1400" b="1" dirty="0">
              <a:latin typeface="Arial" panose="020B0604020202020204" pitchFamily="34" charset="0"/>
              <a:cs typeface="Arial" panose="020B0604020202020204" pitchFamily="34" charset="0"/>
            </a:rPr>
            <a:t>(80% des fonds)</a:t>
          </a:r>
          <a:endParaRPr lang="en-US" sz="1400" dirty="0"/>
        </a:p>
      </dgm:t>
    </dgm:pt>
    <dgm:pt modelId="{D3B0ACB4-9FAC-4D82-B896-D4A743979EE6}" type="parTrans" cxnId="{36D8D16F-EDC6-4223-BB9B-CA518DD9A6BC}">
      <dgm:prSet/>
      <dgm:spPr/>
      <dgm:t>
        <a:bodyPr/>
        <a:lstStyle/>
        <a:p>
          <a:endParaRPr lang="en-US"/>
        </a:p>
      </dgm:t>
    </dgm:pt>
    <dgm:pt modelId="{0FEE73BB-50EA-49D6-A4A6-75216349460E}" type="sibTrans" cxnId="{36D8D16F-EDC6-4223-BB9B-CA518DD9A6BC}">
      <dgm:prSet/>
      <dgm:spPr/>
      <dgm:t>
        <a:bodyPr/>
        <a:lstStyle/>
        <a:p>
          <a:endParaRPr lang="en-US"/>
        </a:p>
      </dgm:t>
    </dgm:pt>
    <dgm:pt modelId="{2AF8479A-EAC9-4E3C-84C8-49BC308AA25C}">
      <dgm:prSet phldrT="[Text]" custT="1"/>
      <dgm:spPr/>
      <dgm:t>
        <a:bodyPr/>
        <a:lstStyle/>
        <a:p>
          <a:r>
            <a:rPr lang="en-US" sz="1400" b="1" i="0" dirty="0" err="1"/>
            <a:t>Niveau</a:t>
          </a:r>
          <a:r>
            <a:rPr lang="en-US" sz="1400" b="1" i="0" dirty="0"/>
            <a:t> 2 : </a:t>
          </a:r>
          <a:r>
            <a:rPr lang="en-US" sz="1400" b="1" i="0" dirty="0" err="1"/>
            <a:t>Niveau</a:t>
          </a:r>
          <a:r>
            <a:rPr lang="en-US" sz="1400" b="1" i="0" dirty="0"/>
            <a:t> </a:t>
          </a:r>
          <a:r>
            <a:rPr lang="en-US" sz="1400" b="1" i="0" dirty="0" err="1"/>
            <a:t>opérationnel</a:t>
          </a:r>
          <a:r>
            <a:rPr lang="en-US" sz="1400" b="1" i="0" dirty="0"/>
            <a:t> </a:t>
          </a:r>
          <a:r>
            <a:rPr lang="en-US" altLang="en-US" sz="1400" b="1" dirty="0">
              <a:latin typeface="Arial" panose="020B0604020202020204" pitchFamily="34" charset="0"/>
              <a:cs typeface="Arial" panose="020B0604020202020204" pitchFamily="34" charset="0"/>
            </a:rPr>
            <a:t>(100% des fonds)</a:t>
          </a:r>
          <a:endParaRPr lang="en-US" sz="1400" b="1" dirty="0">
            <a:latin typeface="Arial" panose="020B0604020202020204" pitchFamily="34" charset="0"/>
            <a:cs typeface="Arial" panose="020B0604020202020204" pitchFamily="34" charset="0"/>
          </a:endParaRPr>
        </a:p>
      </dgm:t>
    </dgm:pt>
    <dgm:pt modelId="{81B4CCB1-5CB5-4216-8189-58058A111669}" type="parTrans" cxnId="{03F42FC1-30D2-43EA-84FC-C1279A0CF1D3}">
      <dgm:prSet/>
      <dgm:spPr/>
      <dgm:t>
        <a:bodyPr/>
        <a:lstStyle/>
        <a:p>
          <a:endParaRPr lang="en-US"/>
        </a:p>
      </dgm:t>
    </dgm:pt>
    <dgm:pt modelId="{26EFDC06-7333-44C4-9A7F-71FCB5F33B9B}" type="sibTrans" cxnId="{03F42FC1-30D2-43EA-84FC-C1279A0CF1D3}">
      <dgm:prSet/>
      <dgm:spPr/>
      <dgm:t>
        <a:bodyPr/>
        <a:lstStyle/>
        <a:p>
          <a:endParaRPr lang="en-US"/>
        </a:p>
      </dgm:t>
    </dgm:pt>
    <dgm:pt modelId="{06AE36EA-39E0-458D-9943-93DA911B21F7}">
      <dgm:prSet phldrT="[Text]" custT="1"/>
      <dgm:spPr/>
      <dgm:t>
        <a:bodyPr/>
        <a:lstStyle/>
        <a:p>
          <a:pPr marL="115200">
            <a:spcAft>
              <a:spcPts val="1200"/>
            </a:spcAft>
          </a:pPr>
          <a:r>
            <a:rPr lang="fr-FR" altLang="en-US" sz="1300" dirty="0">
              <a:latin typeface="+mn-lt"/>
              <a:cs typeface="Arial" panose="020B0604020202020204" pitchFamily="34" charset="0"/>
            </a:rPr>
            <a:t>Une fois le gestionnaire des terres certifié, les Premières Nations passent au niveau opérationnel. Elles assument désormais la responsabilité principale de la gestion des terres dans la réserve. Le rôle des bureaux régionaux de SAC passe à un rôle de soutien, d'audit et d'approbation des activités de gestion des terres.</a:t>
          </a:r>
          <a:endParaRPr lang="en-US" sz="1300" dirty="0">
            <a:latin typeface="+mn-lt"/>
          </a:endParaRPr>
        </a:p>
      </dgm:t>
    </dgm:pt>
    <dgm:pt modelId="{5F0E06CF-11BF-4288-806F-4CEC046A8A6C}" type="parTrans" cxnId="{A9A7FE8F-5BEA-4567-9F4E-E9935156A42E}">
      <dgm:prSet/>
      <dgm:spPr/>
      <dgm:t>
        <a:bodyPr/>
        <a:lstStyle/>
        <a:p>
          <a:endParaRPr lang="en-US"/>
        </a:p>
      </dgm:t>
    </dgm:pt>
    <dgm:pt modelId="{D70378A2-FFC8-4020-BFFA-F4A18A88D907}" type="sibTrans" cxnId="{A9A7FE8F-5BEA-4567-9F4E-E9935156A42E}">
      <dgm:prSet/>
      <dgm:spPr/>
      <dgm:t>
        <a:bodyPr/>
        <a:lstStyle/>
        <a:p>
          <a:endParaRPr lang="en-US"/>
        </a:p>
      </dgm:t>
    </dgm:pt>
    <dgm:pt modelId="{FB9470E0-19AA-435D-8218-33C81EC1CEA5}">
      <dgm:prSet phldrT="[Text]" custT="1"/>
      <dgm:spPr>
        <a:solidFill>
          <a:schemeClr val="bg1">
            <a:lumMod val="75000"/>
          </a:schemeClr>
        </a:solidFill>
      </dgm:spPr>
      <dgm:t>
        <a:bodyPr/>
        <a:lstStyle/>
        <a:p>
          <a:r>
            <a:rPr lang="fr-FR" sz="1400" b="1" i="0" dirty="0"/>
            <a:t>Niveau 3 : Délégation des pouvoirs</a:t>
          </a:r>
          <a:r>
            <a:rPr lang="en-US" altLang="en-US" sz="1400" b="1" dirty="0">
              <a:latin typeface="Arial" panose="020B0604020202020204" pitchFamily="34" charset="0"/>
              <a:cs typeface="Arial" panose="020B0604020202020204" pitchFamily="34" charset="0"/>
            </a:rPr>
            <a:t>(100% +15% des fonds)</a:t>
          </a:r>
          <a:endParaRPr lang="en-US" sz="1400" b="1" dirty="0">
            <a:latin typeface="Arial" panose="020B0604020202020204" pitchFamily="34" charset="0"/>
            <a:cs typeface="Arial" panose="020B0604020202020204" pitchFamily="34" charset="0"/>
          </a:endParaRPr>
        </a:p>
      </dgm:t>
    </dgm:pt>
    <dgm:pt modelId="{7F137D85-A263-4A5D-BA49-F7F39A54D969}" type="parTrans" cxnId="{DF298BF4-F488-4D8C-9A85-1B4DF4CBFCBB}">
      <dgm:prSet/>
      <dgm:spPr/>
      <dgm:t>
        <a:bodyPr/>
        <a:lstStyle/>
        <a:p>
          <a:endParaRPr lang="en-US"/>
        </a:p>
      </dgm:t>
    </dgm:pt>
    <dgm:pt modelId="{84A62DBD-D20E-43A7-A490-CD8774CF082A}" type="sibTrans" cxnId="{DF298BF4-F488-4D8C-9A85-1B4DF4CBFCBB}">
      <dgm:prSet/>
      <dgm:spPr/>
      <dgm:t>
        <a:bodyPr/>
        <a:lstStyle/>
        <a:p>
          <a:endParaRPr lang="en-US"/>
        </a:p>
      </dgm:t>
    </dgm:pt>
    <dgm:pt modelId="{A8CA6918-130F-4230-8371-4CA9C66D4373}">
      <dgm:prSet phldrT="[Text]" custT="1"/>
      <dgm:spPr>
        <a:ln>
          <a:noFill/>
        </a:ln>
      </dgm:spPr>
      <dgm:t>
        <a:bodyPr/>
        <a:lstStyle/>
        <a:p>
          <a:pPr>
            <a:spcAft>
              <a:spcPts val="1200"/>
            </a:spcAft>
          </a:pPr>
          <a:r>
            <a:rPr lang="fr-FR" altLang="en-US" sz="1300" dirty="0">
              <a:latin typeface="Arial" panose="020B0604020202020204" pitchFamily="34" charset="0"/>
              <a:cs typeface="Arial" panose="020B0604020202020204" pitchFamily="34" charset="0"/>
            </a:rPr>
            <a:t>Ce niveau est </a:t>
          </a:r>
          <a:r>
            <a:rPr lang="fr-FR" altLang="en-US" sz="1300" u="sng" dirty="0">
              <a:latin typeface="Arial" panose="020B0604020202020204" pitchFamily="34" charset="0"/>
              <a:cs typeface="Arial" panose="020B0604020202020204" pitchFamily="34" charset="0"/>
            </a:rPr>
            <a:t>actuellement fermé </a:t>
          </a:r>
          <a:r>
            <a:rPr lang="fr-FR" altLang="en-US" sz="1300" dirty="0">
              <a:latin typeface="Arial" panose="020B0604020202020204" pitchFamily="34" charset="0"/>
              <a:cs typeface="Arial" panose="020B0604020202020204" pitchFamily="34" charset="0"/>
            </a:rPr>
            <a:t>aux nouvelles Premières Nations, mais il a été créé pour fournir un mécanisme permettant d'obtenir des pouvoirs délégués en vertu des articles 53 et 60 de </a:t>
          </a:r>
          <a:r>
            <a:rPr lang="fr-FR" altLang="en-US" sz="1300" i="1" dirty="0">
              <a:latin typeface="Arial" panose="020B0604020202020204" pitchFamily="34" charset="0"/>
              <a:cs typeface="Arial" panose="020B0604020202020204" pitchFamily="34" charset="0"/>
            </a:rPr>
            <a:t>la Loi sur les Indiens.</a:t>
          </a:r>
          <a:endParaRPr lang="en-US" sz="1300" i="1" dirty="0"/>
        </a:p>
      </dgm:t>
    </dgm:pt>
    <dgm:pt modelId="{E75E1478-6B16-464B-9EF1-A9E00C7DE63C}" type="parTrans" cxnId="{C64E04DB-AA9B-4888-A22D-E17A1F080BC6}">
      <dgm:prSet/>
      <dgm:spPr/>
      <dgm:t>
        <a:bodyPr/>
        <a:lstStyle/>
        <a:p>
          <a:endParaRPr lang="en-US"/>
        </a:p>
      </dgm:t>
    </dgm:pt>
    <dgm:pt modelId="{41C0023D-6EFA-499D-9F8F-8DB8AA4E8D37}" type="sibTrans" cxnId="{C64E04DB-AA9B-4888-A22D-E17A1F080BC6}">
      <dgm:prSet/>
      <dgm:spPr/>
      <dgm:t>
        <a:bodyPr/>
        <a:lstStyle/>
        <a:p>
          <a:endParaRPr lang="en-US"/>
        </a:p>
      </dgm:t>
    </dgm:pt>
    <dgm:pt modelId="{22252A12-ACE9-496C-B905-937AF51121C1}">
      <dgm:prSet phldrT="[Text]" custT="1"/>
      <dgm:spPr>
        <a:ln>
          <a:noFill/>
        </a:ln>
      </dgm:spPr>
      <dgm:t>
        <a:bodyPr/>
        <a:lstStyle/>
        <a:p>
          <a:pPr>
            <a:spcAft>
              <a:spcPct val="15000"/>
            </a:spcAft>
          </a:pPr>
          <a:r>
            <a:rPr lang="fr-FR" altLang="en-US" sz="1300" dirty="0">
              <a:latin typeface="Arial" panose="020B0604020202020204" pitchFamily="34" charset="0"/>
              <a:cs typeface="Arial" panose="020B0604020202020204" pitchFamily="34" charset="0"/>
            </a:rPr>
            <a:t>Les Premières Nations ayant reçu une délégation de pouvoir réalisent toutes les activités opérationnelles du PGETR, en plus d'approuver les transactions foncières au nom du ministre de SAC.</a:t>
          </a:r>
          <a:endParaRPr lang="en-US" sz="1300" dirty="0"/>
        </a:p>
      </dgm:t>
    </dgm:pt>
    <dgm:pt modelId="{2E1D788E-A8F3-4823-9789-04511F91CE04}" type="parTrans" cxnId="{1A75E4E7-B7D6-4516-8D02-3B6B79DBBEC4}">
      <dgm:prSet/>
      <dgm:spPr/>
      <dgm:t>
        <a:bodyPr/>
        <a:lstStyle/>
        <a:p>
          <a:endParaRPr lang="en-US"/>
        </a:p>
      </dgm:t>
    </dgm:pt>
    <dgm:pt modelId="{1F47F4E0-9B76-4DE1-84C1-243EB3D5B677}" type="sibTrans" cxnId="{1A75E4E7-B7D6-4516-8D02-3B6B79DBBEC4}">
      <dgm:prSet/>
      <dgm:spPr/>
      <dgm:t>
        <a:bodyPr/>
        <a:lstStyle/>
        <a:p>
          <a:endParaRPr lang="en-US"/>
        </a:p>
      </dgm:t>
    </dgm:pt>
    <dgm:pt modelId="{520DAC42-A133-49A9-A7A1-60833C2CACAA}">
      <dgm:prSet phldrT="[Text]" custT="1"/>
      <dgm:spPr/>
      <dgm:t>
        <a:bodyPr/>
        <a:lstStyle/>
        <a:p>
          <a:pPr marL="115200">
            <a:spcAft>
              <a:spcPts val="1200"/>
            </a:spcAft>
          </a:pPr>
          <a:r>
            <a:rPr lang="fr-FR" sz="1300" dirty="0">
              <a:latin typeface="+mn-lt"/>
            </a:rPr>
            <a:t>Au niveau opérationnel, les Premières Nations assument toutes les responsabilités liées à la gestion des transactions foncières jusqu'à l'approbation ministérielle, qui reste du ressort de SAC.</a:t>
          </a:r>
          <a:endParaRPr lang="en-US" sz="1300" dirty="0">
            <a:latin typeface="+mn-lt"/>
          </a:endParaRPr>
        </a:p>
      </dgm:t>
    </dgm:pt>
    <dgm:pt modelId="{B006A96B-9FEA-4FF9-9301-7BF6BACDDB12}" type="parTrans" cxnId="{3A83F8FC-06C3-4495-BE4D-F690DDFB7AA2}">
      <dgm:prSet/>
      <dgm:spPr/>
      <dgm:t>
        <a:bodyPr/>
        <a:lstStyle/>
        <a:p>
          <a:endParaRPr lang="en-US"/>
        </a:p>
      </dgm:t>
    </dgm:pt>
    <dgm:pt modelId="{5C9074E0-E830-4280-BC2A-3731118F4B7A}" type="sibTrans" cxnId="{3A83F8FC-06C3-4495-BE4D-F690DDFB7AA2}">
      <dgm:prSet/>
      <dgm:spPr/>
      <dgm:t>
        <a:bodyPr/>
        <a:lstStyle/>
        <a:p>
          <a:endParaRPr lang="en-US"/>
        </a:p>
      </dgm:t>
    </dgm:pt>
    <dgm:pt modelId="{AA6A9225-C5A2-49F0-A28E-44C395814F19}">
      <dgm:prSet phldrT="[Text]" custT="1"/>
      <dgm:spPr/>
      <dgm:t>
        <a:bodyPr/>
        <a:lstStyle/>
        <a:p>
          <a:r>
            <a:rPr lang="fr-FR" altLang="en-US" sz="1300" dirty="0">
              <a:latin typeface="Arial" panose="020B0604020202020204" pitchFamily="34" charset="0"/>
              <a:cs typeface="Arial" panose="020B0604020202020204" pitchFamily="34" charset="0"/>
            </a:rPr>
            <a:t>Les Premières Nations développent leurs capacités de gestion des terres en participant à la formation du PGETR; les bureaux régionaux de SAC continuent de fournir les services de gestion des terres.</a:t>
          </a:r>
          <a:endParaRPr lang="en-US" sz="1300" dirty="0"/>
        </a:p>
      </dgm:t>
    </dgm:pt>
    <dgm:pt modelId="{BB0F1582-480F-4FAF-8616-2FB811377A85}" type="parTrans" cxnId="{BB4CE57F-86B1-441F-991E-B905E04BEDEE}">
      <dgm:prSet/>
      <dgm:spPr/>
      <dgm:t>
        <a:bodyPr/>
        <a:lstStyle/>
        <a:p>
          <a:endParaRPr lang="en-CA"/>
        </a:p>
      </dgm:t>
    </dgm:pt>
    <dgm:pt modelId="{B0407D53-C336-4A2E-84F6-8A816E775D1A}" type="sibTrans" cxnId="{BB4CE57F-86B1-441F-991E-B905E04BEDEE}">
      <dgm:prSet/>
      <dgm:spPr/>
      <dgm:t>
        <a:bodyPr/>
        <a:lstStyle/>
        <a:p>
          <a:endParaRPr lang="en-CA"/>
        </a:p>
      </dgm:t>
    </dgm:pt>
    <dgm:pt modelId="{F4C1C4A9-E922-401D-83AE-E86F09EBFBD7}" type="pres">
      <dgm:prSet presAssocID="{1A3E6BC9-09B0-4CD6-9511-F1059707EFD1}" presName="linear" presStyleCnt="0">
        <dgm:presLayoutVars>
          <dgm:animLvl val="lvl"/>
          <dgm:resizeHandles val="exact"/>
        </dgm:presLayoutVars>
      </dgm:prSet>
      <dgm:spPr/>
    </dgm:pt>
    <dgm:pt modelId="{C06DC6C1-D7D3-45E2-9F6E-85E81B7C42E1}" type="pres">
      <dgm:prSet presAssocID="{253C04F4-19D6-4F89-93D3-7FE28CCDE6DE}" presName="parentText" presStyleLbl="node1" presStyleIdx="0" presStyleCnt="3">
        <dgm:presLayoutVars>
          <dgm:chMax val="0"/>
          <dgm:bulletEnabled val="1"/>
        </dgm:presLayoutVars>
      </dgm:prSet>
      <dgm:spPr/>
    </dgm:pt>
    <dgm:pt modelId="{F36D426A-1540-48C8-BB08-2872EDE1F3C6}" type="pres">
      <dgm:prSet presAssocID="{253C04F4-19D6-4F89-93D3-7FE28CCDE6DE}" presName="childText" presStyleLbl="revTx" presStyleIdx="0" presStyleCnt="3">
        <dgm:presLayoutVars>
          <dgm:bulletEnabled val="1"/>
        </dgm:presLayoutVars>
      </dgm:prSet>
      <dgm:spPr/>
    </dgm:pt>
    <dgm:pt modelId="{21899939-B854-4173-98A3-1F66D77CD21E}" type="pres">
      <dgm:prSet presAssocID="{2AF8479A-EAC9-4E3C-84C8-49BC308AA25C}" presName="parentText" presStyleLbl="node1" presStyleIdx="1" presStyleCnt="3">
        <dgm:presLayoutVars>
          <dgm:chMax val="0"/>
          <dgm:bulletEnabled val="1"/>
        </dgm:presLayoutVars>
      </dgm:prSet>
      <dgm:spPr/>
    </dgm:pt>
    <dgm:pt modelId="{9B5F169F-E2B5-4C4E-B912-6B13C9F2C4D2}" type="pres">
      <dgm:prSet presAssocID="{2AF8479A-EAC9-4E3C-84C8-49BC308AA25C}" presName="childText" presStyleLbl="revTx" presStyleIdx="1" presStyleCnt="3">
        <dgm:presLayoutVars>
          <dgm:bulletEnabled val="1"/>
        </dgm:presLayoutVars>
      </dgm:prSet>
      <dgm:spPr/>
    </dgm:pt>
    <dgm:pt modelId="{5BB15817-7E0E-4816-9CF5-6396B5AFC85B}" type="pres">
      <dgm:prSet presAssocID="{FB9470E0-19AA-435D-8218-33C81EC1CEA5}" presName="parentText" presStyleLbl="node1" presStyleIdx="2" presStyleCnt="3">
        <dgm:presLayoutVars>
          <dgm:chMax val="0"/>
          <dgm:bulletEnabled val="1"/>
        </dgm:presLayoutVars>
      </dgm:prSet>
      <dgm:spPr/>
    </dgm:pt>
    <dgm:pt modelId="{2DA86347-4042-474B-BAF1-026032FC2364}" type="pres">
      <dgm:prSet presAssocID="{FB9470E0-19AA-435D-8218-33C81EC1CEA5}" presName="childText" presStyleLbl="revTx" presStyleIdx="2" presStyleCnt="3">
        <dgm:presLayoutVars>
          <dgm:bulletEnabled val="1"/>
        </dgm:presLayoutVars>
      </dgm:prSet>
      <dgm:spPr/>
    </dgm:pt>
  </dgm:ptLst>
  <dgm:cxnLst>
    <dgm:cxn modelId="{74163106-590F-4D9C-BF39-2CC29B0F9AA4}" type="presOf" srcId="{FB9470E0-19AA-435D-8218-33C81EC1CEA5}" destId="{5BB15817-7E0E-4816-9CF5-6396B5AFC85B}" srcOrd="0" destOrd="0" presId="urn:microsoft.com/office/officeart/2005/8/layout/vList2"/>
    <dgm:cxn modelId="{A1E6D70D-FD7E-4736-A39B-05D0609F38DE}" type="presOf" srcId="{2AF8479A-EAC9-4E3C-84C8-49BC308AA25C}" destId="{21899939-B854-4173-98A3-1F66D77CD21E}" srcOrd="0" destOrd="0" presId="urn:microsoft.com/office/officeart/2005/8/layout/vList2"/>
    <dgm:cxn modelId="{9FDCEC0E-82F5-49B7-912D-8309646FBE70}" type="presOf" srcId="{520DAC42-A133-49A9-A7A1-60833C2CACAA}" destId="{9B5F169F-E2B5-4C4E-B912-6B13C9F2C4D2}" srcOrd="0" destOrd="1" presId="urn:microsoft.com/office/officeart/2005/8/layout/vList2"/>
    <dgm:cxn modelId="{CFC05517-C85D-4E04-A68B-BBAAF4663097}" type="presOf" srcId="{253C04F4-19D6-4F89-93D3-7FE28CCDE6DE}" destId="{C06DC6C1-D7D3-45E2-9F6E-85E81B7C42E1}" srcOrd="0" destOrd="0" presId="urn:microsoft.com/office/officeart/2005/8/layout/vList2"/>
    <dgm:cxn modelId="{1C81CD2C-860F-478D-8CA9-C15B0E36552E}" type="presOf" srcId="{06AE36EA-39E0-458D-9943-93DA911B21F7}" destId="{9B5F169F-E2B5-4C4E-B912-6B13C9F2C4D2}" srcOrd="0" destOrd="0" presId="urn:microsoft.com/office/officeart/2005/8/layout/vList2"/>
    <dgm:cxn modelId="{D47FA53B-6325-4AEB-A0D1-612D7C2CF8F3}" type="presOf" srcId="{A8CA6918-130F-4230-8371-4CA9C66D4373}" destId="{2DA86347-4042-474B-BAF1-026032FC2364}" srcOrd="0" destOrd="0" presId="urn:microsoft.com/office/officeart/2005/8/layout/vList2"/>
    <dgm:cxn modelId="{36D8D16F-EDC6-4223-BB9B-CA518DD9A6BC}" srcId="{1A3E6BC9-09B0-4CD6-9511-F1059707EFD1}" destId="{253C04F4-19D6-4F89-93D3-7FE28CCDE6DE}" srcOrd="0" destOrd="0" parTransId="{D3B0ACB4-9FAC-4D82-B896-D4A743979EE6}" sibTransId="{0FEE73BB-50EA-49D6-A4A6-75216349460E}"/>
    <dgm:cxn modelId="{4147B27D-109D-4C95-ACBA-5FD3296D470E}" type="presOf" srcId="{22252A12-ACE9-496C-B905-937AF51121C1}" destId="{2DA86347-4042-474B-BAF1-026032FC2364}" srcOrd="0" destOrd="1" presId="urn:microsoft.com/office/officeart/2005/8/layout/vList2"/>
    <dgm:cxn modelId="{4582C87D-3CCF-42F5-ADEF-F51108A3CE5B}" type="presOf" srcId="{1A3E6BC9-09B0-4CD6-9511-F1059707EFD1}" destId="{F4C1C4A9-E922-401D-83AE-E86F09EBFBD7}" srcOrd="0" destOrd="0" presId="urn:microsoft.com/office/officeart/2005/8/layout/vList2"/>
    <dgm:cxn modelId="{BB4CE57F-86B1-441F-991E-B905E04BEDEE}" srcId="{253C04F4-19D6-4F89-93D3-7FE28CCDE6DE}" destId="{AA6A9225-C5A2-49F0-A28E-44C395814F19}" srcOrd="0" destOrd="0" parTransId="{BB0F1582-480F-4FAF-8616-2FB811377A85}" sibTransId="{B0407D53-C336-4A2E-84F6-8A816E775D1A}"/>
    <dgm:cxn modelId="{A9A7FE8F-5BEA-4567-9F4E-E9935156A42E}" srcId="{2AF8479A-EAC9-4E3C-84C8-49BC308AA25C}" destId="{06AE36EA-39E0-458D-9943-93DA911B21F7}" srcOrd="0" destOrd="0" parTransId="{5F0E06CF-11BF-4288-806F-4CEC046A8A6C}" sibTransId="{D70378A2-FFC8-4020-BFFA-F4A18A88D907}"/>
    <dgm:cxn modelId="{9567729E-CF09-4B38-B152-495D1459FF90}" type="presOf" srcId="{AA6A9225-C5A2-49F0-A28E-44C395814F19}" destId="{F36D426A-1540-48C8-BB08-2872EDE1F3C6}" srcOrd="0" destOrd="0" presId="urn:microsoft.com/office/officeart/2005/8/layout/vList2"/>
    <dgm:cxn modelId="{03F42FC1-30D2-43EA-84FC-C1279A0CF1D3}" srcId="{1A3E6BC9-09B0-4CD6-9511-F1059707EFD1}" destId="{2AF8479A-EAC9-4E3C-84C8-49BC308AA25C}" srcOrd="1" destOrd="0" parTransId="{81B4CCB1-5CB5-4216-8189-58058A111669}" sibTransId="{26EFDC06-7333-44C4-9A7F-71FCB5F33B9B}"/>
    <dgm:cxn modelId="{C64E04DB-AA9B-4888-A22D-E17A1F080BC6}" srcId="{FB9470E0-19AA-435D-8218-33C81EC1CEA5}" destId="{A8CA6918-130F-4230-8371-4CA9C66D4373}" srcOrd="0" destOrd="0" parTransId="{E75E1478-6B16-464B-9EF1-A9E00C7DE63C}" sibTransId="{41C0023D-6EFA-499D-9F8F-8DB8AA4E8D37}"/>
    <dgm:cxn modelId="{1A75E4E7-B7D6-4516-8D02-3B6B79DBBEC4}" srcId="{FB9470E0-19AA-435D-8218-33C81EC1CEA5}" destId="{22252A12-ACE9-496C-B905-937AF51121C1}" srcOrd="1" destOrd="0" parTransId="{2E1D788E-A8F3-4823-9789-04511F91CE04}" sibTransId="{1F47F4E0-9B76-4DE1-84C1-243EB3D5B677}"/>
    <dgm:cxn modelId="{DF298BF4-F488-4D8C-9A85-1B4DF4CBFCBB}" srcId="{1A3E6BC9-09B0-4CD6-9511-F1059707EFD1}" destId="{FB9470E0-19AA-435D-8218-33C81EC1CEA5}" srcOrd="2" destOrd="0" parTransId="{7F137D85-A263-4A5D-BA49-F7F39A54D969}" sibTransId="{84A62DBD-D20E-43A7-A490-CD8774CF082A}"/>
    <dgm:cxn modelId="{3A83F8FC-06C3-4495-BE4D-F690DDFB7AA2}" srcId="{2AF8479A-EAC9-4E3C-84C8-49BC308AA25C}" destId="{520DAC42-A133-49A9-A7A1-60833C2CACAA}" srcOrd="1" destOrd="0" parTransId="{B006A96B-9FEA-4FF9-9301-7BF6BACDDB12}" sibTransId="{5C9074E0-E830-4280-BC2A-3731118F4B7A}"/>
    <dgm:cxn modelId="{A2E59ED7-A003-4974-A9C3-C20E3030C0B3}" type="presParOf" srcId="{F4C1C4A9-E922-401D-83AE-E86F09EBFBD7}" destId="{C06DC6C1-D7D3-45E2-9F6E-85E81B7C42E1}" srcOrd="0" destOrd="0" presId="urn:microsoft.com/office/officeart/2005/8/layout/vList2"/>
    <dgm:cxn modelId="{350E30C6-82C2-46B3-9C24-1AD0434AC6B0}" type="presParOf" srcId="{F4C1C4A9-E922-401D-83AE-E86F09EBFBD7}" destId="{F36D426A-1540-48C8-BB08-2872EDE1F3C6}" srcOrd="1" destOrd="0" presId="urn:microsoft.com/office/officeart/2005/8/layout/vList2"/>
    <dgm:cxn modelId="{9049DF6C-6783-4B5E-919B-24C43D30B3E4}" type="presParOf" srcId="{F4C1C4A9-E922-401D-83AE-E86F09EBFBD7}" destId="{21899939-B854-4173-98A3-1F66D77CD21E}" srcOrd="2" destOrd="0" presId="urn:microsoft.com/office/officeart/2005/8/layout/vList2"/>
    <dgm:cxn modelId="{DA3BE280-F7AA-4C8D-9F0B-8D87DD7202A8}" type="presParOf" srcId="{F4C1C4A9-E922-401D-83AE-E86F09EBFBD7}" destId="{9B5F169F-E2B5-4C4E-B912-6B13C9F2C4D2}" srcOrd="3" destOrd="0" presId="urn:microsoft.com/office/officeart/2005/8/layout/vList2"/>
    <dgm:cxn modelId="{565E70E5-5A57-422C-A955-8E9CBAFFE84B}" type="presParOf" srcId="{F4C1C4A9-E922-401D-83AE-E86F09EBFBD7}" destId="{5BB15817-7E0E-4816-9CF5-6396B5AFC85B}" srcOrd="4" destOrd="0" presId="urn:microsoft.com/office/officeart/2005/8/layout/vList2"/>
    <dgm:cxn modelId="{4311467F-8034-4E69-AEFB-586A515E1323}" type="presParOf" srcId="{F4C1C4A9-E922-401D-83AE-E86F09EBFBD7}" destId="{2DA86347-4042-474B-BAF1-026032FC236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934184-7167-4BF9-86D1-8B9B94077E7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3F0015E7-8DDA-4C4B-9BF8-990B91283AE9}">
      <dgm:prSet phldrT="[Text]"/>
      <dgm:spPr/>
      <dgm:t>
        <a:bodyPr/>
        <a:lstStyle/>
        <a:p>
          <a:r>
            <a:rPr lang="en-US" dirty="0">
              <a:latin typeface="Calibri" panose="020F0502020204030204" pitchFamily="34" charset="0"/>
              <a:cs typeface="Calibri" panose="020F0502020204030204" pitchFamily="34" charset="0"/>
            </a:rPr>
            <a:t>La Première Nation fait part à Services aux </a:t>
          </a:r>
          <a:r>
            <a:rPr lang="en-US" dirty="0" err="1">
              <a:latin typeface="Calibri" panose="020F0502020204030204" pitchFamily="34" charset="0"/>
              <a:cs typeface="Calibri" panose="020F0502020204030204" pitchFamily="34" charset="0"/>
            </a:rPr>
            <a:t>autochtones</a:t>
          </a:r>
          <a:r>
            <a:rPr lang="en-US" dirty="0">
              <a:latin typeface="Calibri" panose="020F0502020204030204" pitchFamily="34" charset="0"/>
              <a:cs typeface="Calibri" panose="020F0502020204030204" pitchFamily="34" charset="0"/>
            </a:rPr>
            <a:t> Canada (SAC) </a:t>
          </a:r>
          <a:r>
            <a:rPr lang="en-US" dirty="0" err="1">
              <a:latin typeface="Calibri" panose="020F0502020204030204" pitchFamily="34" charset="0"/>
              <a:cs typeface="Calibri" panose="020F0502020204030204" pitchFamily="34" charset="0"/>
            </a:rPr>
            <a:t>qu’elle</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souhaite</a:t>
          </a:r>
          <a:r>
            <a:rPr lang="en-US" dirty="0">
              <a:latin typeface="Calibri" panose="020F0502020204030204" pitchFamily="34" charset="0"/>
              <a:cs typeface="Calibri" panose="020F0502020204030204" pitchFamily="34" charset="0"/>
            </a:rPr>
            <a:t> adherer au PGETR</a:t>
          </a:r>
        </a:p>
      </dgm:t>
    </dgm:pt>
    <dgm:pt modelId="{48A9FEB5-4872-4357-8B21-95CCE6D75F48}" type="parTrans" cxnId="{E4858314-AE1A-459E-B531-081473940A66}">
      <dgm:prSet/>
      <dgm:spPr/>
      <dgm:t>
        <a:bodyPr/>
        <a:lstStyle/>
        <a:p>
          <a:endParaRPr lang="en-US"/>
        </a:p>
      </dgm:t>
    </dgm:pt>
    <dgm:pt modelId="{1BF39A9D-184F-495D-9382-E22863074CAE}" type="sibTrans" cxnId="{E4858314-AE1A-459E-B531-081473940A66}">
      <dgm:prSet/>
      <dgm:spPr/>
      <dgm:t>
        <a:bodyPr/>
        <a:lstStyle/>
        <a:p>
          <a:endParaRPr lang="en-US"/>
        </a:p>
      </dgm:t>
    </dgm:pt>
    <dgm:pt modelId="{8A03E14A-BAEF-4139-A10A-17B79F376D22}">
      <dgm:prSet phldrT="[Text]"/>
      <dgm:spPr/>
      <dgm:t>
        <a:bodyPr/>
        <a:lstStyle/>
        <a:p>
          <a:r>
            <a:rPr lang="en-US" dirty="0">
              <a:latin typeface="Calibri" panose="020F0502020204030204" pitchFamily="34" charset="0"/>
              <a:cs typeface="Calibri" panose="020F0502020204030204" pitchFamily="34" charset="0"/>
            </a:rPr>
            <a:t>SAC examine la </a:t>
          </a:r>
          <a:r>
            <a:rPr lang="en-US" dirty="0" err="1">
              <a:latin typeface="Calibri" panose="020F0502020204030204" pitchFamily="34" charset="0"/>
              <a:cs typeface="Calibri" panose="020F0502020204030204" pitchFamily="34" charset="0"/>
            </a:rPr>
            <a:t>demande</a:t>
          </a:r>
          <a:r>
            <a:rPr lang="en-US" dirty="0">
              <a:latin typeface="Calibri" panose="020F0502020204030204" pitchFamily="34" charset="0"/>
              <a:cs typeface="Calibri" panose="020F0502020204030204" pitchFamily="34" charset="0"/>
            </a:rPr>
            <a:t> de la Première Nation en </a:t>
          </a:r>
          <a:r>
            <a:rPr lang="en-US" dirty="0" err="1">
              <a:latin typeface="Calibri" panose="020F0502020204030204" pitchFamily="34" charset="0"/>
              <a:cs typeface="Calibri" panose="020F0502020204030204" pitchFamily="34" charset="0"/>
            </a:rPr>
            <a:t>fonction</a:t>
          </a:r>
          <a:r>
            <a:rPr lang="en-US" dirty="0">
              <a:latin typeface="Calibri" panose="020F0502020204030204" pitchFamily="34" charset="0"/>
              <a:cs typeface="Calibri" panose="020F0502020204030204" pitchFamily="34" charset="0"/>
            </a:rPr>
            <a:t> des </a:t>
          </a:r>
          <a:r>
            <a:rPr lang="en-US" dirty="0" err="1">
              <a:latin typeface="Calibri" panose="020F0502020204030204" pitchFamily="34" charset="0"/>
              <a:cs typeface="Calibri" panose="020F0502020204030204" pitchFamily="34" charset="0"/>
            </a:rPr>
            <a:t>lignes</a:t>
          </a:r>
          <a:r>
            <a:rPr lang="en-US" dirty="0">
              <a:latin typeface="Calibri" panose="020F0502020204030204" pitchFamily="34" charset="0"/>
              <a:cs typeface="Calibri" panose="020F0502020204030204" pitchFamily="34" charset="0"/>
            </a:rPr>
            <a:t> directrices du </a:t>
          </a:r>
          <a:r>
            <a:rPr lang="en-US" dirty="0" err="1">
              <a:latin typeface="Calibri" panose="020F0502020204030204" pitchFamily="34" charset="0"/>
              <a:cs typeface="Calibri" panose="020F0502020204030204" pitchFamily="34" charset="0"/>
            </a:rPr>
            <a:t>programme</a:t>
          </a:r>
          <a:r>
            <a:rPr lang="en-US" dirty="0">
              <a:latin typeface="Calibri" panose="020F0502020204030204" pitchFamily="34" charset="0"/>
              <a:cs typeface="Calibri" panose="020F0502020204030204" pitchFamily="34" charset="0"/>
            </a:rPr>
            <a:t> et des fonds </a:t>
          </a:r>
          <a:r>
            <a:rPr lang="en-US" dirty="0" err="1">
              <a:latin typeface="Calibri" panose="020F0502020204030204" pitchFamily="34" charset="0"/>
              <a:cs typeface="Calibri" panose="020F0502020204030204" pitchFamily="34" charset="0"/>
            </a:rPr>
            <a:t>disponibles</a:t>
          </a:r>
          <a:endParaRPr lang="en-US" dirty="0">
            <a:latin typeface="Calibri" panose="020F0502020204030204" pitchFamily="34" charset="0"/>
            <a:cs typeface="Calibri" panose="020F0502020204030204" pitchFamily="34" charset="0"/>
          </a:endParaRPr>
        </a:p>
      </dgm:t>
    </dgm:pt>
    <dgm:pt modelId="{D27995D1-EA25-418D-9CC0-BDBECCEE68D0}" type="parTrans" cxnId="{E296A83B-AFD8-4A4E-A798-08DE80770D1C}">
      <dgm:prSet/>
      <dgm:spPr/>
      <dgm:t>
        <a:bodyPr/>
        <a:lstStyle/>
        <a:p>
          <a:endParaRPr lang="en-US"/>
        </a:p>
      </dgm:t>
    </dgm:pt>
    <dgm:pt modelId="{96D0A40B-A083-4A56-8252-7C4F610A7246}" type="sibTrans" cxnId="{E296A83B-AFD8-4A4E-A798-08DE80770D1C}">
      <dgm:prSet/>
      <dgm:spPr/>
      <dgm:t>
        <a:bodyPr/>
        <a:lstStyle/>
        <a:p>
          <a:endParaRPr lang="en-US"/>
        </a:p>
      </dgm:t>
    </dgm:pt>
    <dgm:pt modelId="{3023C0AC-C5CC-4AFA-9E0D-D2FA5B2579E3}">
      <dgm:prSet phldrT="[Text]"/>
      <dgm:spPr/>
      <dgm:t>
        <a:bodyPr/>
        <a:lstStyle/>
        <a:p>
          <a:r>
            <a:rPr lang="fr-FR" dirty="0">
              <a:latin typeface="Calibri" panose="020F0502020204030204" pitchFamily="34" charset="0"/>
              <a:cs typeface="Calibri" panose="020F0502020204030204" pitchFamily="34" charset="0"/>
            </a:rPr>
            <a:t>Une fois l'approbation obtenue, la Première Nation soumet une résolution du conseil de bande pour participer au programme</a:t>
          </a:r>
          <a:endParaRPr lang="en-US" dirty="0">
            <a:latin typeface="Calibri" panose="020F0502020204030204" pitchFamily="34" charset="0"/>
            <a:cs typeface="Calibri" panose="020F0502020204030204" pitchFamily="34" charset="0"/>
          </a:endParaRPr>
        </a:p>
      </dgm:t>
    </dgm:pt>
    <dgm:pt modelId="{A72A1A64-103E-45D8-AE1A-61DC2F60F07A}" type="parTrans" cxnId="{3BE280F0-3196-44E4-918F-3A0A700C50E6}">
      <dgm:prSet/>
      <dgm:spPr/>
      <dgm:t>
        <a:bodyPr/>
        <a:lstStyle/>
        <a:p>
          <a:endParaRPr lang="en-US"/>
        </a:p>
      </dgm:t>
    </dgm:pt>
    <dgm:pt modelId="{93461E16-C24F-4D0C-A2ED-7F15961CA93C}" type="sibTrans" cxnId="{3BE280F0-3196-44E4-918F-3A0A700C50E6}">
      <dgm:prSet/>
      <dgm:spPr/>
      <dgm:t>
        <a:bodyPr/>
        <a:lstStyle/>
        <a:p>
          <a:endParaRPr lang="en-US"/>
        </a:p>
      </dgm:t>
    </dgm:pt>
    <dgm:pt modelId="{2748DAAA-597D-404B-8467-BF020CA9B0B1}">
      <dgm:prSet phldrT="[Text]"/>
      <dgm:spPr/>
      <dgm:t>
        <a:bodyPr/>
        <a:lstStyle/>
        <a:p>
          <a:r>
            <a:rPr lang="en-US" dirty="0">
              <a:latin typeface="Calibri" panose="020F0502020204030204" pitchFamily="34" charset="0"/>
              <a:cs typeface="Calibri" panose="020F0502020204030204" pitchFamily="34" charset="0"/>
            </a:rPr>
            <a:t>Formation et </a:t>
          </a:r>
          <a:r>
            <a:rPr lang="en-US" dirty="0" err="1">
              <a:latin typeface="Calibri" panose="020F0502020204030204" pitchFamily="34" charset="0"/>
              <a:cs typeface="Calibri" panose="020F0502020204030204" pitchFamily="34" charset="0"/>
            </a:rPr>
            <a:t>perfectionnement</a:t>
          </a:r>
          <a:r>
            <a:rPr lang="en-US" dirty="0">
              <a:latin typeface="Calibri" panose="020F0502020204030204" pitchFamily="34" charset="0"/>
              <a:cs typeface="Calibri" panose="020F0502020204030204" pitchFamily="34" charset="0"/>
            </a:rPr>
            <a:t> : Formation d’un </a:t>
          </a:r>
          <a:r>
            <a:rPr lang="en-US" dirty="0" err="1">
              <a:latin typeface="Calibri" panose="020F0502020204030204" pitchFamily="34" charset="0"/>
              <a:cs typeface="Calibri" panose="020F0502020204030204" pitchFamily="34" charset="0"/>
            </a:rPr>
            <a:t>gestionnaire</a:t>
          </a:r>
          <a:r>
            <a:rPr lang="en-US" dirty="0">
              <a:latin typeface="Calibri" panose="020F0502020204030204" pitchFamily="34" charset="0"/>
              <a:cs typeface="Calibri" panose="020F0502020204030204" pitchFamily="34" charset="0"/>
            </a:rPr>
            <a:t> des </a:t>
          </a:r>
          <a:r>
            <a:rPr lang="en-US" dirty="0" err="1">
              <a:latin typeface="Calibri" panose="020F0502020204030204" pitchFamily="34" charset="0"/>
              <a:cs typeface="Calibri" panose="020F0502020204030204" pitchFamily="34" charset="0"/>
            </a:rPr>
            <a:t>terres</a:t>
          </a:r>
          <a:r>
            <a:rPr lang="en-US" dirty="0">
              <a:latin typeface="Calibri" panose="020F0502020204030204" pitchFamily="34" charset="0"/>
              <a:cs typeface="Calibri" panose="020F0502020204030204" pitchFamily="34" charset="0"/>
            </a:rPr>
            <a:t> dans le cadre du </a:t>
          </a:r>
          <a:r>
            <a:rPr lang="fr-FR" dirty="0">
              <a:latin typeface="Calibri" panose="020F0502020204030204" pitchFamily="34" charset="0"/>
              <a:cs typeface="Calibri" panose="020F0502020204030204" pitchFamily="34" charset="0"/>
            </a:rPr>
            <a:t>programme d’Attestation professionnelle en gestion des terres (APGT)</a:t>
          </a:r>
          <a:endParaRPr lang="en-US" dirty="0">
            <a:latin typeface="Calibri" panose="020F0502020204030204" pitchFamily="34" charset="0"/>
            <a:cs typeface="Calibri" panose="020F0502020204030204" pitchFamily="34" charset="0"/>
          </a:endParaRPr>
        </a:p>
      </dgm:t>
    </dgm:pt>
    <dgm:pt modelId="{B51D2DC8-08E2-4DAA-B266-6DF52A3BDFE0}" type="parTrans" cxnId="{CDDC08C0-1367-4886-842E-C2CEC043C216}">
      <dgm:prSet/>
      <dgm:spPr/>
      <dgm:t>
        <a:bodyPr/>
        <a:lstStyle/>
        <a:p>
          <a:endParaRPr lang="en-US"/>
        </a:p>
      </dgm:t>
    </dgm:pt>
    <dgm:pt modelId="{FC9CF315-53A1-44B4-850E-C5C07B48CD02}" type="sibTrans" cxnId="{CDDC08C0-1367-4886-842E-C2CEC043C216}">
      <dgm:prSet/>
      <dgm:spPr/>
      <dgm:t>
        <a:bodyPr/>
        <a:lstStyle/>
        <a:p>
          <a:endParaRPr lang="en-US"/>
        </a:p>
      </dgm:t>
    </dgm:pt>
    <dgm:pt modelId="{2B1D7D12-3E17-4180-9D5B-68292BE7D5E2}">
      <dgm:prSet phldrT="[Text]"/>
      <dgm:spPr/>
      <dgm:t>
        <a:bodyPr/>
        <a:lstStyle/>
        <a:p>
          <a:r>
            <a:rPr lang="fr-FR" dirty="0">
              <a:latin typeface="Calibri" panose="020F0502020204030204" pitchFamily="34" charset="0"/>
              <a:cs typeface="Calibri" panose="020F0502020204030204" pitchFamily="34" charset="0"/>
            </a:rPr>
            <a:t>La Première Nation est pleinement opérationnelle une fois qu'un gestionnaire des terres a été certifié par l’Association nationale des gestionnaires des terres autochtones (ANGTA)</a:t>
          </a:r>
          <a:endParaRPr lang="en-US" dirty="0">
            <a:latin typeface="Calibri" panose="020F0502020204030204" pitchFamily="34" charset="0"/>
            <a:cs typeface="Calibri" panose="020F0502020204030204" pitchFamily="34" charset="0"/>
          </a:endParaRPr>
        </a:p>
      </dgm:t>
    </dgm:pt>
    <dgm:pt modelId="{C1602AE9-18ED-40C2-8F22-15446C905B11}" type="parTrans" cxnId="{7445615D-DEBD-475B-802F-9A925A60E5BD}">
      <dgm:prSet/>
      <dgm:spPr/>
      <dgm:t>
        <a:bodyPr/>
        <a:lstStyle/>
        <a:p>
          <a:endParaRPr lang="en-US"/>
        </a:p>
      </dgm:t>
    </dgm:pt>
    <dgm:pt modelId="{9EF345D9-3A66-4B30-9F51-E71C88A82B64}" type="sibTrans" cxnId="{7445615D-DEBD-475B-802F-9A925A60E5BD}">
      <dgm:prSet/>
      <dgm:spPr/>
      <dgm:t>
        <a:bodyPr/>
        <a:lstStyle/>
        <a:p>
          <a:endParaRPr lang="en-US"/>
        </a:p>
      </dgm:t>
    </dgm:pt>
    <dgm:pt modelId="{A03D361A-1639-445D-BE14-8DFDFAF7C2CF}" type="pres">
      <dgm:prSet presAssocID="{97934184-7167-4BF9-86D1-8B9B94077E7D}" presName="Name0" presStyleCnt="0">
        <dgm:presLayoutVars>
          <dgm:chMax val="7"/>
          <dgm:chPref val="7"/>
          <dgm:dir/>
        </dgm:presLayoutVars>
      </dgm:prSet>
      <dgm:spPr/>
    </dgm:pt>
    <dgm:pt modelId="{C22D4CF2-4D24-4CB6-A1A1-1F02789E7B66}" type="pres">
      <dgm:prSet presAssocID="{97934184-7167-4BF9-86D1-8B9B94077E7D}" presName="Name1" presStyleCnt="0"/>
      <dgm:spPr/>
    </dgm:pt>
    <dgm:pt modelId="{22F2A0F9-11EE-4060-87C5-D894F7E502CD}" type="pres">
      <dgm:prSet presAssocID="{97934184-7167-4BF9-86D1-8B9B94077E7D}" presName="cycle" presStyleCnt="0"/>
      <dgm:spPr/>
    </dgm:pt>
    <dgm:pt modelId="{71BF2E13-CFF4-4D94-8E71-B900B63B8E11}" type="pres">
      <dgm:prSet presAssocID="{97934184-7167-4BF9-86D1-8B9B94077E7D}" presName="srcNode" presStyleLbl="node1" presStyleIdx="0" presStyleCnt="5"/>
      <dgm:spPr/>
    </dgm:pt>
    <dgm:pt modelId="{F8221FF1-51D4-46DC-B161-090B0E32555C}" type="pres">
      <dgm:prSet presAssocID="{97934184-7167-4BF9-86D1-8B9B94077E7D}" presName="conn" presStyleLbl="parChTrans1D2" presStyleIdx="0" presStyleCnt="1"/>
      <dgm:spPr/>
    </dgm:pt>
    <dgm:pt modelId="{D7CAA910-C9FD-48FC-8200-EB9A3FDB72BF}" type="pres">
      <dgm:prSet presAssocID="{97934184-7167-4BF9-86D1-8B9B94077E7D}" presName="extraNode" presStyleLbl="node1" presStyleIdx="0" presStyleCnt="5"/>
      <dgm:spPr/>
    </dgm:pt>
    <dgm:pt modelId="{07BAB8B9-C0DE-4045-BFEC-393388026D3F}" type="pres">
      <dgm:prSet presAssocID="{97934184-7167-4BF9-86D1-8B9B94077E7D}" presName="dstNode" presStyleLbl="node1" presStyleIdx="0" presStyleCnt="5"/>
      <dgm:spPr/>
    </dgm:pt>
    <dgm:pt modelId="{B81E4CCF-46EC-40A9-BFED-8F1D66FC8FD1}" type="pres">
      <dgm:prSet presAssocID="{3F0015E7-8DDA-4C4B-9BF8-990B91283AE9}" presName="text_1" presStyleLbl="node1" presStyleIdx="0" presStyleCnt="5">
        <dgm:presLayoutVars>
          <dgm:bulletEnabled val="1"/>
        </dgm:presLayoutVars>
      </dgm:prSet>
      <dgm:spPr/>
    </dgm:pt>
    <dgm:pt modelId="{88753EB4-051C-4859-9954-6D5F24D31431}" type="pres">
      <dgm:prSet presAssocID="{3F0015E7-8DDA-4C4B-9BF8-990B91283AE9}" presName="accent_1" presStyleCnt="0"/>
      <dgm:spPr/>
    </dgm:pt>
    <dgm:pt modelId="{05D9EA18-9C1F-4805-9F9A-D6821E236FEC}" type="pres">
      <dgm:prSet presAssocID="{3F0015E7-8DDA-4C4B-9BF8-990B91283AE9}" presName="accentRepeatNode" presStyleLbl="solidFgAcc1" presStyleIdx="0" presStyleCnt="5" custLinFactNeighborX="-251" custLinFactNeighborY="-4587"/>
      <dgm:spPr/>
    </dgm:pt>
    <dgm:pt modelId="{126CDD00-96C8-4A10-A9EC-261BB12BCEEA}" type="pres">
      <dgm:prSet presAssocID="{8A03E14A-BAEF-4139-A10A-17B79F376D22}" presName="text_2" presStyleLbl="node1" presStyleIdx="1" presStyleCnt="5">
        <dgm:presLayoutVars>
          <dgm:bulletEnabled val="1"/>
        </dgm:presLayoutVars>
      </dgm:prSet>
      <dgm:spPr/>
    </dgm:pt>
    <dgm:pt modelId="{63DA5400-F157-422D-9ECD-10D617BDD1DD}" type="pres">
      <dgm:prSet presAssocID="{8A03E14A-BAEF-4139-A10A-17B79F376D22}" presName="accent_2" presStyleCnt="0"/>
      <dgm:spPr/>
    </dgm:pt>
    <dgm:pt modelId="{70CF2593-C88A-4D63-BFED-12D85BA6DFE7}" type="pres">
      <dgm:prSet presAssocID="{8A03E14A-BAEF-4139-A10A-17B79F376D22}" presName="accentRepeatNode" presStyleLbl="solidFgAcc1" presStyleIdx="1" presStyleCnt="5" custLinFactNeighborX="-251" custLinFactNeighborY="-4587"/>
      <dgm:spPr/>
    </dgm:pt>
    <dgm:pt modelId="{692F2107-7B06-43C1-9433-44CE76892F26}" type="pres">
      <dgm:prSet presAssocID="{3023C0AC-C5CC-4AFA-9E0D-D2FA5B2579E3}" presName="text_3" presStyleLbl="node1" presStyleIdx="2" presStyleCnt="5">
        <dgm:presLayoutVars>
          <dgm:bulletEnabled val="1"/>
        </dgm:presLayoutVars>
      </dgm:prSet>
      <dgm:spPr/>
    </dgm:pt>
    <dgm:pt modelId="{D44FD757-5C15-4256-A219-D80E6F50FF25}" type="pres">
      <dgm:prSet presAssocID="{3023C0AC-C5CC-4AFA-9E0D-D2FA5B2579E3}" presName="accent_3" presStyleCnt="0"/>
      <dgm:spPr/>
    </dgm:pt>
    <dgm:pt modelId="{0BB24B8E-6C18-4E63-819D-F3B65C165181}" type="pres">
      <dgm:prSet presAssocID="{3023C0AC-C5CC-4AFA-9E0D-D2FA5B2579E3}" presName="accentRepeatNode" presStyleLbl="solidFgAcc1" presStyleIdx="2" presStyleCnt="5" custLinFactNeighborX="-251" custLinFactNeighborY="-4587"/>
      <dgm:spPr/>
    </dgm:pt>
    <dgm:pt modelId="{81772F1A-3D07-49F5-837D-FE883A9F784F}" type="pres">
      <dgm:prSet presAssocID="{2748DAAA-597D-404B-8467-BF020CA9B0B1}" presName="text_4" presStyleLbl="node1" presStyleIdx="3" presStyleCnt="5">
        <dgm:presLayoutVars>
          <dgm:bulletEnabled val="1"/>
        </dgm:presLayoutVars>
      </dgm:prSet>
      <dgm:spPr/>
    </dgm:pt>
    <dgm:pt modelId="{85A85E61-769D-489D-A634-3A503C09615B}" type="pres">
      <dgm:prSet presAssocID="{2748DAAA-597D-404B-8467-BF020CA9B0B1}" presName="accent_4" presStyleCnt="0"/>
      <dgm:spPr/>
    </dgm:pt>
    <dgm:pt modelId="{71B87BED-CE23-4A1C-94A3-88EB9638893B}" type="pres">
      <dgm:prSet presAssocID="{2748DAAA-597D-404B-8467-BF020CA9B0B1}" presName="accentRepeatNode" presStyleLbl="solidFgAcc1" presStyleIdx="3" presStyleCnt="5" custLinFactNeighborX="-251" custLinFactNeighborY="-4587"/>
      <dgm:spPr/>
    </dgm:pt>
    <dgm:pt modelId="{2CD51CD7-6527-475A-AE06-B209875231D0}" type="pres">
      <dgm:prSet presAssocID="{2B1D7D12-3E17-4180-9D5B-68292BE7D5E2}" presName="text_5" presStyleLbl="node1" presStyleIdx="4" presStyleCnt="5">
        <dgm:presLayoutVars>
          <dgm:bulletEnabled val="1"/>
        </dgm:presLayoutVars>
      </dgm:prSet>
      <dgm:spPr/>
    </dgm:pt>
    <dgm:pt modelId="{B7B93708-A49C-475B-9A1B-DA395362DC2E}" type="pres">
      <dgm:prSet presAssocID="{2B1D7D12-3E17-4180-9D5B-68292BE7D5E2}" presName="accent_5" presStyleCnt="0"/>
      <dgm:spPr/>
    </dgm:pt>
    <dgm:pt modelId="{383609BA-014A-4090-9CF1-2AAC58737F62}" type="pres">
      <dgm:prSet presAssocID="{2B1D7D12-3E17-4180-9D5B-68292BE7D5E2}" presName="accentRepeatNode" presStyleLbl="solidFgAcc1" presStyleIdx="4" presStyleCnt="5" custLinFactNeighborX="-251" custLinFactNeighborY="-4587"/>
      <dgm:spPr/>
    </dgm:pt>
  </dgm:ptLst>
  <dgm:cxnLst>
    <dgm:cxn modelId="{3B671307-E782-4EC1-98DB-0D0FC250695D}" type="presOf" srcId="{3F0015E7-8DDA-4C4B-9BF8-990B91283AE9}" destId="{B81E4CCF-46EC-40A9-BFED-8F1D66FC8FD1}" srcOrd="0" destOrd="0" presId="urn:microsoft.com/office/officeart/2008/layout/VerticalCurvedList"/>
    <dgm:cxn modelId="{E4858314-AE1A-459E-B531-081473940A66}" srcId="{97934184-7167-4BF9-86D1-8B9B94077E7D}" destId="{3F0015E7-8DDA-4C4B-9BF8-990B91283AE9}" srcOrd="0" destOrd="0" parTransId="{48A9FEB5-4872-4357-8B21-95CCE6D75F48}" sibTransId="{1BF39A9D-184F-495D-9382-E22863074CAE}"/>
    <dgm:cxn modelId="{CC9EEB16-E738-419E-8C8A-939F47E69252}" type="presOf" srcId="{97934184-7167-4BF9-86D1-8B9B94077E7D}" destId="{A03D361A-1639-445D-BE14-8DFDFAF7C2CF}" srcOrd="0" destOrd="0" presId="urn:microsoft.com/office/officeart/2008/layout/VerticalCurvedList"/>
    <dgm:cxn modelId="{E5DEB23A-8E7F-4FAF-B0BD-F030C89BA3A9}" type="presOf" srcId="{3023C0AC-C5CC-4AFA-9E0D-D2FA5B2579E3}" destId="{692F2107-7B06-43C1-9433-44CE76892F26}" srcOrd="0" destOrd="0" presId="urn:microsoft.com/office/officeart/2008/layout/VerticalCurvedList"/>
    <dgm:cxn modelId="{E296A83B-AFD8-4A4E-A798-08DE80770D1C}" srcId="{97934184-7167-4BF9-86D1-8B9B94077E7D}" destId="{8A03E14A-BAEF-4139-A10A-17B79F376D22}" srcOrd="1" destOrd="0" parTransId="{D27995D1-EA25-418D-9CC0-BDBECCEE68D0}" sibTransId="{96D0A40B-A083-4A56-8252-7C4F610A7246}"/>
    <dgm:cxn modelId="{7445615D-DEBD-475B-802F-9A925A60E5BD}" srcId="{97934184-7167-4BF9-86D1-8B9B94077E7D}" destId="{2B1D7D12-3E17-4180-9D5B-68292BE7D5E2}" srcOrd="4" destOrd="0" parTransId="{C1602AE9-18ED-40C2-8F22-15446C905B11}" sibTransId="{9EF345D9-3A66-4B30-9F51-E71C88A82B64}"/>
    <dgm:cxn modelId="{7D2D1B9A-E7AE-4A1F-B553-5744100690EA}" type="presOf" srcId="{2748DAAA-597D-404B-8467-BF020CA9B0B1}" destId="{81772F1A-3D07-49F5-837D-FE883A9F784F}" srcOrd="0" destOrd="0" presId="urn:microsoft.com/office/officeart/2008/layout/VerticalCurvedList"/>
    <dgm:cxn modelId="{973AD4B6-CC92-4433-B149-3A1F509FB04E}" type="presOf" srcId="{1BF39A9D-184F-495D-9382-E22863074CAE}" destId="{F8221FF1-51D4-46DC-B161-090B0E32555C}" srcOrd="0" destOrd="0" presId="urn:microsoft.com/office/officeart/2008/layout/VerticalCurvedList"/>
    <dgm:cxn modelId="{CDDC08C0-1367-4886-842E-C2CEC043C216}" srcId="{97934184-7167-4BF9-86D1-8B9B94077E7D}" destId="{2748DAAA-597D-404B-8467-BF020CA9B0B1}" srcOrd="3" destOrd="0" parTransId="{B51D2DC8-08E2-4DAA-B266-6DF52A3BDFE0}" sibTransId="{FC9CF315-53A1-44B4-850E-C5C07B48CD02}"/>
    <dgm:cxn modelId="{771914E7-0A63-4144-9CF2-DBFE0D8C232D}" type="presOf" srcId="{2B1D7D12-3E17-4180-9D5B-68292BE7D5E2}" destId="{2CD51CD7-6527-475A-AE06-B209875231D0}" srcOrd="0" destOrd="0" presId="urn:microsoft.com/office/officeart/2008/layout/VerticalCurvedList"/>
    <dgm:cxn modelId="{3BE280F0-3196-44E4-918F-3A0A700C50E6}" srcId="{97934184-7167-4BF9-86D1-8B9B94077E7D}" destId="{3023C0AC-C5CC-4AFA-9E0D-D2FA5B2579E3}" srcOrd="2" destOrd="0" parTransId="{A72A1A64-103E-45D8-AE1A-61DC2F60F07A}" sibTransId="{93461E16-C24F-4D0C-A2ED-7F15961CA93C}"/>
    <dgm:cxn modelId="{F58269F5-70BA-4D2F-AC02-ED8685883FCE}" type="presOf" srcId="{8A03E14A-BAEF-4139-A10A-17B79F376D22}" destId="{126CDD00-96C8-4A10-A9EC-261BB12BCEEA}" srcOrd="0" destOrd="0" presId="urn:microsoft.com/office/officeart/2008/layout/VerticalCurvedList"/>
    <dgm:cxn modelId="{3781CF15-0CD9-4AD9-99DC-1B21DD31E506}" type="presParOf" srcId="{A03D361A-1639-445D-BE14-8DFDFAF7C2CF}" destId="{C22D4CF2-4D24-4CB6-A1A1-1F02789E7B66}" srcOrd="0" destOrd="0" presId="urn:microsoft.com/office/officeart/2008/layout/VerticalCurvedList"/>
    <dgm:cxn modelId="{EC5764B9-EE3E-4A8F-90DD-3E48A592C324}" type="presParOf" srcId="{C22D4CF2-4D24-4CB6-A1A1-1F02789E7B66}" destId="{22F2A0F9-11EE-4060-87C5-D894F7E502CD}" srcOrd="0" destOrd="0" presId="urn:microsoft.com/office/officeart/2008/layout/VerticalCurvedList"/>
    <dgm:cxn modelId="{A17ADA21-73F8-491D-8AB0-F9CD6A1EE70E}" type="presParOf" srcId="{22F2A0F9-11EE-4060-87C5-D894F7E502CD}" destId="{71BF2E13-CFF4-4D94-8E71-B900B63B8E11}" srcOrd="0" destOrd="0" presId="urn:microsoft.com/office/officeart/2008/layout/VerticalCurvedList"/>
    <dgm:cxn modelId="{4233B90E-CB5A-44F1-868F-67151C34DD17}" type="presParOf" srcId="{22F2A0F9-11EE-4060-87C5-D894F7E502CD}" destId="{F8221FF1-51D4-46DC-B161-090B0E32555C}" srcOrd="1" destOrd="0" presId="urn:microsoft.com/office/officeart/2008/layout/VerticalCurvedList"/>
    <dgm:cxn modelId="{C1E4C7B5-DF65-44F5-A9C0-50246A5CFDEE}" type="presParOf" srcId="{22F2A0F9-11EE-4060-87C5-D894F7E502CD}" destId="{D7CAA910-C9FD-48FC-8200-EB9A3FDB72BF}" srcOrd="2" destOrd="0" presId="urn:microsoft.com/office/officeart/2008/layout/VerticalCurvedList"/>
    <dgm:cxn modelId="{41529773-5DCA-4003-B1FC-90B375D9FDE6}" type="presParOf" srcId="{22F2A0F9-11EE-4060-87C5-D894F7E502CD}" destId="{07BAB8B9-C0DE-4045-BFEC-393388026D3F}" srcOrd="3" destOrd="0" presId="urn:microsoft.com/office/officeart/2008/layout/VerticalCurvedList"/>
    <dgm:cxn modelId="{844B9D98-2205-417A-8255-95383E9B486C}" type="presParOf" srcId="{C22D4CF2-4D24-4CB6-A1A1-1F02789E7B66}" destId="{B81E4CCF-46EC-40A9-BFED-8F1D66FC8FD1}" srcOrd="1" destOrd="0" presId="urn:microsoft.com/office/officeart/2008/layout/VerticalCurvedList"/>
    <dgm:cxn modelId="{742F380F-6B1B-451A-A4B8-9805C2FB688A}" type="presParOf" srcId="{C22D4CF2-4D24-4CB6-A1A1-1F02789E7B66}" destId="{88753EB4-051C-4859-9954-6D5F24D31431}" srcOrd="2" destOrd="0" presId="urn:microsoft.com/office/officeart/2008/layout/VerticalCurvedList"/>
    <dgm:cxn modelId="{5C3F6845-9A4A-4329-8B5D-BC2EA6B96E62}" type="presParOf" srcId="{88753EB4-051C-4859-9954-6D5F24D31431}" destId="{05D9EA18-9C1F-4805-9F9A-D6821E236FEC}" srcOrd="0" destOrd="0" presId="urn:microsoft.com/office/officeart/2008/layout/VerticalCurvedList"/>
    <dgm:cxn modelId="{5101D16C-9209-40D1-B6B2-2846435A4474}" type="presParOf" srcId="{C22D4CF2-4D24-4CB6-A1A1-1F02789E7B66}" destId="{126CDD00-96C8-4A10-A9EC-261BB12BCEEA}" srcOrd="3" destOrd="0" presId="urn:microsoft.com/office/officeart/2008/layout/VerticalCurvedList"/>
    <dgm:cxn modelId="{DA49B06D-E7D6-4A45-8242-B61E9A763DB1}" type="presParOf" srcId="{C22D4CF2-4D24-4CB6-A1A1-1F02789E7B66}" destId="{63DA5400-F157-422D-9ECD-10D617BDD1DD}" srcOrd="4" destOrd="0" presId="urn:microsoft.com/office/officeart/2008/layout/VerticalCurvedList"/>
    <dgm:cxn modelId="{EF12B25C-A347-4B42-B89D-1600E69CD61B}" type="presParOf" srcId="{63DA5400-F157-422D-9ECD-10D617BDD1DD}" destId="{70CF2593-C88A-4D63-BFED-12D85BA6DFE7}" srcOrd="0" destOrd="0" presId="urn:microsoft.com/office/officeart/2008/layout/VerticalCurvedList"/>
    <dgm:cxn modelId="{97B54AF0-FE3B-467C-A186-E32AF01D545B}" type="presParOf" srcId="{C22D4CF2-4D24-4CB6-A1A1-1F02789E7B66}" destId="{692F2107-7B06-43C1-9433-44CE76892F26}" srcOrd="5" destOrd="0" presId="urn:microsoft.com/office/officeart/2008/layout/VerticalCurvedList"/>
    <dgm:cxn modelId="{8AA60B22-1F2E-47A4-ACFA-3885384E1E6F}" type="presParOf" srcId="{C22D4CF2-4D24-4CB6-A1A1-1F02789E7B66}" destId="{D44FD757-5C15-4256-A219-D80E6F50FF25}" srcOrd="6" destOrd="0" presId="urn:microsoft.com/office/officeart/2008/layout/VerticalCurvedList"/>
    <dgm:cxn modelId="{EE6F4A09-A7AE-4F13-A037-399B37228EB6}" type="presParOf" srcId="{D44FD757-5C15-4256-A219-D80E6F50FF25}" destId="{0BB24B8E-6C18-4E63-819D-F3B65C165181}" srcOrd="0" destOrd="0" presId="urn:microsoft.com/office/officeart/2008/layout/VerticalCurvedList"/>
    <dgm:cxn modelId="{7AF1CA78-D497-42B2-8152-D6DBBA4EDDE1}" type="presParOf" srcId="{C22D4CF2-4D24-4CB6-A1A1-1F02789E7B66}" destId="{81772F1A-3D07-49F5-837D-FE883A9F784F}" srcOrd="7" destOrd="0" presId="urn:microsoft.com/office/officeart/2008/layout/VerticalCurvedList"/>
    <dgm:cxn modelId="{5F6751DE-63EE-4CF7-B4EF-A28DFF11C14A}" type="presParOf" srcId="{C22D4CF2-4D24-4CB6-A1A1-1F02789E7B66}" destId="{85A85E61-769D-489D-A634-3A503C09615B}" srcOrd="8" destOrd="0" presId="urn:microsoft.com/office/officeart/2008/layout/VerticalCurvedList"/>
    <dgm:cxn modelId="{B2F54C0B-E691-437B-ADE1-08A70C2C435F}" type="presParOf" srcId="{85A85E61-769D-489D-A634-3A503C09615B}" destId="{71B87BED-CE23-4A1C-94A3-88EB9638893B}" srcOrd="0" destOrd="0" presId="urn:microsoft.com/office/officeart/2008/layout/VerticalCurvedList"/>
    <dgm:cxn modelId="{18921DD8-DC8A-4E0A-8E18-860DD3D99F1A}" type="presParOf" srcId="{C22D4CF2-4D24-4CB6-A1A1-1F02789E7B66}" destId="{2CD51CD7-6527-475A-AE06-B209875231D0}" srcOrd="9" destOrd="0" presId="urn:microsoft.com/office/officeart/2008/layout/VerticalCurvedList"/>
    <dgm:cxn modelId="{461BDEB8-6DE3-4991-9CAA-C6986B428317}" type="presParOf" srcId="{C22D4CF2-4D24-4CB6-A1A1-1F02789E7B66}" destId="{B7B93708-A49C-475B-9A1B-DA395362DC2E}" srcOrd="10" destOrd="0" presId="urn:microsoft.com/office/officeart/2008/layout/VerticalCurvedList"/>
    <dgm:cxn modelId="{9F0644A9-219B-4F00-9A60-C832CE383388}" type="presParOf" srcId="{B7B93708-A49C-475B-9A1B-DA395362DC2E}" destId="{383609BA-014A-4090-9CF1-2AAC58737F6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DC6C1-D7D3-45E2-9F6E-85E81B7C42E1}">
      <dsp:nvSpPr>
        <dsp:cNvPr id="0" name=""/>
        <dsp:cNvSpPr/>
      </dsp:nvSpPr>
      <dsp:spPr>
        <a:xfrm>
          <a:off x="0" y="9599"/>
          <a:ext cx="8724900" cy="59904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r-FR" sz="1400" b="1" i="0" kern="1200" dirty="0"/>
            <a:t>Niveau 1 : Formation et perfectionnement </a:t>
          </a:r>
          <a:r>
            <a:rPr lang="en-US" altLang="en-US" sz="1400" b="1" kern="1200" dirty="0">
              <a:latin typeface="Arial" panose="020B0604020202020204" pitchFamily="34" charset="0"/>
              <a:cs typeface="Arial" panose="020B0604020202020204" pitchFamily="34" charset="0"/>
            </a:rPr>
            <a:t>(80% des fonds)</a:t>
          </a:r>
          <a:endParaRPr lang="en-US" sz="1400" kern="1200" dirty="0"/>
        </a:p>
      </dsp:txBody>
      <dsp:txXfrm>
        <a:off x="29243" y="38842"/>
        <a:ext cx="8666414" cy="540554"/>
      </dsp:txXfrm>
    </dsp:sp>
    <dsp:sp modelId="{F36D426A-1540-48C8-BB08-2872EDE1F3C6}">
      <dsp:nvSpPr>
        <dsp:cNvPr id="0" name=""/>
        <dsp:cNvSpPr/>
      </dsp:nvSpPr>
      <dsp:spPr>
        <a:xfrm>
          <a:off x="0" y="608639"/>
          <a:ext cx="87249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016" tIns="16510" rIns="92456" bIns="16510" numCol="1" spcCol="1270" anchor="t" anchorCtr="0">
          <a:noAutofit/>
        </a:bodyPr>
        <a:lstStyle/>
        <a:p>
          <a:pPr marL="114300" lvl="1" indent="-114300" algn="l" defTabSz="577850">
            <a:lnSpc>
              <a:spcPct val="90000"/>
            </a:lnSpc>
            <a:spcBef>
              <a:spcPct val="0"/>
            </a:spcBef>
            <a:spcAft>
              <a:spcPct val="20000"/>
            </a:spcAft>
            <a:buChar char="•"/>
          </a:pPr>
          <a:r>
            <a:rPr lang="fr-FR" altLang="en-US" sz="1300" kern="1200" dirty="0">
              <a:latin typeface="Arial" panose="020B0604020202020204" pitchFamily="34" charset="0"/>
              <a:cs typeface="Arial" panose="020B0604020202020204" pitchFamily="34" charset="0"/>
            </a:rPr>
            <a:t>Les Premières Nations développent leurs capacités de gestion des terres en participant à la formation du PGETR; les bureaux régionaux de SAC continuent de fournir les services de gestion des terres.</a:t>
          </a:r>
          <a:endParaRPr lang="en-US" sz="1300" kern="1200" dirty="0"/>
        </a:p>
      </dsp:txBody>
      <dsp:txXfrm>
        <a:off x="0" y="608639"/>
        <a:ext cx="8724900" cy="529920"/>
      </dsp:txXfrm>
    </dsp:sp>
    <dsp:sp modelId="{21899939-B854-4173-98A3-1F66D77CD21E}">
      <dsp:nvSpPr>
        <dsp:cNvPr id="0" name=""/>
        <dsp:cNvSpPr/>
      </dsp:nvSpPr>
      <dsp:spPr>
        <a:xfrm>
          <a:off x="0" y="1138559"/>
          <a:ext cx="8724900" cy="59904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t>Niveau</a:t>
          </a:r>
          <a:r>
            <a:rPr lang="en-US" sz="1400" b="1" i="0" kern="1200" dirty="0"/>
            <a:t> 2 : </a:t>
          </a:r>
          <a:r>
            <a:rPr lang="en-US" sz="1400" b="1" i="0" kern="1200" dirty="0" err="1"/>
            <a:t>Niveau</a:t>
          </a:r>
          <a:r>
            <a:rPr lang="en-US" sz="1400" b="1" i="0" kern="1200" dirty="0"/>
            <a:t> </a:t>
          </a:r>
          <a:r>
            <a:rPr lang="en-US" sz="1400" b="1" i="0" kern="1200" dirty="0" err="1"/>
            <a:t>opérationnel</a:t>
          </a:r>
          <a:r>
            <a:rPr lang="en-US" sz="1400" b="1" i="0" kern="1200" dirty="0"/>
            <a:t> </a:t>
          </a:r>
          <a:r>
            <a:rPr lang="en-US" altLang="en-US" sz="1400" b="1" kern="1200" dirty="0">
              <a:latin typeface="Arial" panose="020B0604020202020204" pitchFamily="34" charset="0"/>
              <a:cs typeface="Arial" panose="020B0604020202020204" pitchFamily="34" charset="0"/>
            </a:rPr>
            <a:t>(100% des fonds)</a:t>
          </a:r>
          <a:endParaRPr lang="en-US" sz="1400" b="1" kern="1200" dirty="0">
            <a:latin typeface="Arial" panose="020B0604020202020204" pitchFamily="34" charset="0"/>
            <a:cs typeface="Arial" panose="020B0604020202020204" pitchFamily="34" charset="0"/>
          </a:endParaRPr>
        </a:p>
      </dsp:txBody>
      <dsp:txXfrm>
        <a:off x="29243" y="1167802"/>
        <a:ext cx="8666414" cy="540554"/>
      </dsp:txXfrm>
    </dsp:sp>
    <dsp:sp modelId="{9B5F169F-E2B5-4C4E-B912-6B13C9F2C4D2}">
      <dsp:nvSpPr>
        <dsp:cNvPr id="0" name=""/>
        <dsp:cNvSpPr/>
      </dsp:nvSpPr>
      <dsp:spPr>
        <a:xfrm>
          <a:off x="0" y="1737599"/>
          <a:ext cx="872490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016" tIns="16510" rIns="92456" bIns="16510" numCol="1" spcCol="1270" anchor="t" anchorCtr="0">
          <a:noAutofit/>
        </a:bodyPr>
        <a:lstStyle/>
        <a:p>
          <a:pPr marL="115200" lvl="1" indent="-114300" algn="l" defTabSz="577850">
            <a:lnSpc>
              <a:spcPct val="90000"/>
            </a:lnSpc>
            <a:spcBef>
              <a:spcPct val="0"/>
            </a:spcBef>
            <a:spcAft>
              <a:spcPts val="1200"/>
            </a:spcAft>
            <a:buChar char="•"/>
          </a:pPr>
          <a:r>
            <a:rPr lang="fr-FR" altLang="en-US" sz="1300" kern="1200" dirty="0">
              <a:latin typeface="+mn-lt"/>
              <a:cs typeface="Arial" panose="020B0604020202020204" pitchFamily="34" charset="0"/>
            </a:rPr>
            <a:t>Une fois le gestionnaire des terres certifié, les Premières Nations passent au niveau opérationnel. Elles assument désormais la responsabilité principale de la gestion des terres dans la réserve. Le rôle des bureaux régionaux de SAC passe à un rôle de soutien, d'audit et d'approbation des activités de gestion des terres.</a:t>
          </a:r>
          <a:endParaRPr lang="en-US" sz="1300" kern="1200" dirty="0">
            <a:latin typeface="+mn-lt"/>
          </a:endParaRPr>
        </a:p>
        <a:p>
          <a:pPr marL="115200" lvl="1" indent="-114300" algn="l" defTabSz="577850">
            <a:lnSpc>
              <a:spcPct val="90000"/>
            </a:lnSpc>
            <a:spcBef>
              <a:spcPct val="0"/>
            </a:spcBef>
            <a:spcAft>
              <a:spcPts val="1200"/>
            </a:spcAft>
            <a:buChar char="•"/>
          </a:pPr>
          <a:r>
            <a:rPr lang="fr-FR" sz="1300" kern="1200" dirty="0">
              <a:latin typeface="+mn-lt"/>
            </a:rPr>
            <a:t>Au niveau opérationnel, les Premières Nations assument toutes les responsabilités liées à la gestion des transactions foncières jusqu'à l'approbation ministérielle, qui reste du ressort de SAC.</a:t>
          </a:r>
          <a:endParaRPr lang="en-US" sz="1300" kern="1200" dirty="0">
            <a:latin typeface="+mn-lt"/>
          </a:endParaRPr>
        </a:p>
      </dsp:txBody>
      <dsp:txXfrm>
        <a:off x="0" y="1737599"/>
        <a:ext cx="8724900" cy="1043280"/>
      </dsp:txXfrm>
    </dsp:sp>
    <dsp:sp modelId="{5BB15817-7E0E-4816-9CF5-6396B5AFC85B}">
      <dsp:nvSpPr>
        <dsp:cNvPr id="0" name=""/>
        <dsp:cNvSpPr/>
      </dsp:nvSpPr>
      <dsp:spPr>
        <a:xfrm>
          <a:off x="0" y="2780879"/>
          <a:ext cx="8724900" cy="599040"/>
        </a:xfrm>
        <a:prstGeom prst="round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r-FR" sz="1400" b="1" i="0" kern="1200" dirty="0"/>
            <a:t>Niveau 3 : Délégation des pouvoirs</a:t>
          </a:r>
          <a:r>
            <a:rPr lang="en-US" altLang="en-US" sz="1400" b="1" kern="1200" dirty="0">
              <a:latin typeface="Arial" panose="020B0604020202020204" pitchFamily="34" charset="0"/>
              <a:cs typeface="Arial" panose="020B0604020202020204" pitchFamily="34" charset="0"/>
            </a:rPr>
            <a:t>(100% +15% des fonds)</a:t>
          </a:r>
          <a:endParaRPr lang="en-US" sz="1400" b="1" kern="1200" dirty="0">
            <a:latin typeface="Arial" panose="020B0604020202020204" pitchFamily="34" charset="0"/>
            <a:cs typeface="Arial" panose="020B0604020202020204" pitchFamily="34" charset="0"/>
          </a:endParaRPr>
        </a:p>
      </dsp:txBody>
      <dsp:txXfrm>
        <a:off x="29243" y="2810122"/>
        <a:ext cx="8666414" cy="540554"/>
      </dsp:txXfrm>
    </dsp:sp>
    <dsp:sp modelId="{2DA86347-4042-474B-BAF1-026032FC2364}">
      <dsp:nvSpPr>
        <dsp:cNvPr id="0" name=""/>
        <dsp:cNvSpPr/>
      </dsp:nvSpPr>
      <dsp:spPr>
        <a:xfrm>
          <a:off x="0" y="3379919"/>
          <a:ext cx="8724900"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016" tIns="16510" rIns="92456" bIns="16510" numCol="1" spcCol="1270" anchor="t" anchorCtr="0">
          <a:noAutofit/>
        </a:bodyPr>
        <a:lstStyle/>
        <a:p>
          <a:pPr marL="114300" lvl="1" indent="-114300" algn="l" defTabSz="577850">
            <a:lnSpc>
              <a:spcPct val="90000"/>
            </a:lnSpc>
            <a:spcBef>
              <a:spcPct val="0"/>
            </a:spcBef>
            <a:spcAft>
              <a:spcPts val="1200"/>
            </a:spcAft>
            <a:buChar char="•"/>
          </a:pPr>
          <a:r>
            <a:rPr lang="fr-FR" altLang="en-US" sz="1300" kern="1200" dirty="0">
              <a:latin typeface="Arial" panose="020B0604020202020204" pitchFamily="34" charset="0"/>
              <a:cs typeface="Arial" panose="020B0604020202020204" pitchFamily="34" charset="0"/>
            </a:rPr>
            <a:t>Ce niveau est </a:t>
          </a:r>
          <a:r>
            <a:rPr lang="fr-FR" altLang="en-US" sz="1300" u="sng" kern="1200" dirty="0">
              <a:latin typeface="Arial" panose="020B0604020202020204" pitchFamily="34" charset="0"/>
              <a:cs typeface="Arial" panose="020B0604020202020204" pitchFamily="34" charset="0"/>
            </a:rPr>
            <a:t>actuellement fermé </a:t>
          </a:r>
          <a:r>
            <a:rPr lang="fr-FR" altLang="en-US" sz="1300" kern="1200" dirty="0">
              <a:latin typeface="Arial" panose="020B0604020202020204" pitchFamily="34" charset="0"/>
              <a:cs typeface="Arial" panose="020B0604020202020204" pitchFamily="34" charset="0"/>
            </a:rPr>
            <a:t>aux nouvelles Premières Nations, mais il a été créé pour fournir un mécanisme permettant d'obtenir des pouvoirs délégués en vertu des articles 53 et 60 de </a:t>
          </a:r>
          <a:r>
            <a:rPr lang="fr-FR" altLang="en-US" sz="1300" i="1" kern="1200" dirty="0">
              <a:latin typeface="Arial" panose="020B0604020202020204" pitchFamily="34" charset="0"/>
              <a:cs typeface="Arial" panose="020B0604020202020204" pitchFamily="34" charset="0"/>
            </a:rPr>
            <a:t>la Loi sur les Indiens.</a:t>
          </a:r>
          <a:endParaRPr lang="en-US" sz="1300" i="1" kern="1200" dirty="0"/>
        </a:p>
        <a:p>
          <a:pPr marL="114300" lvl="1" indent="-114300" algn="l" defTabSz="577850">
            <a:lnSpc>
              <a:spcPct val="90000"/>
            </a:lnSpc>
            <a:spcBef>
              <a:spcPct val="0"/>
            </a:spcBef>
            <a:spcAft>
              <a:spcPct val="15000"/>
            </a:spcAft>
            <a:buChar char="•"/>
          </a:pPr>
          <a:r>
            <a:rPr lang="fr-FR" altLang="en-US" sz="1300" kern="1200" dirty="0">
              <a:latin typeface="Arial" panose="020B0604020202020204" pitchFamily="34" charset="0"/>
              <a:cs typeface="Arial" panose="020B0604020202020204" pitchFamily="34" charset="0"/>
            </a:rPr>
            <a:t>Les Premières Nations ayant reçu une délégation de pouvoir réalisent toutes les activités opérationnelles du PGETR, en plus d'approuver les transactions foncières au nom du ministre de SAC.</a:t>
          </a:r>
          <a:endParaRPr lang="en-US" sz="1300" kern="1200" dirty="0"/>
        </a:p>
      </dsp:txBody>
      <dsp:txXfrm>
        <a:off x="0" y="3379919"/>
        <a:ext cx="8724900" cy="8776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21FF1-51D4-46DC-B161-090B0E32555C}">
      <dsp:nvSpPr>
        <dsp:cNvPr id="0" name=""/>
        <dsp:cNvSpPr/>
      </dsp:nvSpPr>
      <dsp:spPr>
        <a:xfrm>
          <a:off x="-5858768" y="-896635"/>
          <a:ext cx="6974870" cy="6974870"/>
        </a:xfrm>
        <a:prstGeom prst="blockArc">
          <a:avLst>
            <a:gd name="adj1" fmla="val 18900000"/>
            <a:gd name="adj2" fmla="val 2700000"/>
            <a:gd name="adj3" fmla="val 31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1E4CCF-46EC-40A9-BFED-8F1D66FC8FD1}">
      <dsp:nvSpPr>
        <dsp:cNvPr id="0" name=""/>
        <dsp:cNvSpPr/>
      </dsp:nvSpPr>
      <dsp:spPr>
        <a:xfrm>
          <a:off x="487811" y="323746"/>
          <a:ext cx="7745150" cy="64790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La Première Nation fait part à Services aux </a:t>
          </a:r>
          <a:r>
            <a:rPr lang="en-US" sz="1500" kern="1200" dirty="0" err="1">
              <a:latin typeface="Calibri" panose="020F0502020204030204" pitchFamily="34" charset="0"/>
              <a:cs typeface="Calibri" panose="020F0502020204030204" pitchFamily="34" charset="0"/>
            </a:rPr>
            <a:t>autochtones</a:t>
          </a:r>
          <a:r>
            <a:rPr lang="en-US" sz="1500" kern="1200" dirty="0">
              <a:latin typeface="Calibri" panose="020F0502020204030204" pitchFamily="34" charset="0"/>
              <a:cs typeface="Calibri" panose="020F0502020204030204" pitchFamily="34" charset="0"/>
            </a:rPr>
            <a:t> Canada (SAC) </a:t>
          </a:r>
          <a:r>
            <a:rPr lang="en-US" sz="1500" kern="1200" dirty="0" err="1">
              <a:latin typeface="Calibri" panose="020F0502020204030204" pitchFamily="34" charset="0"/>
              <a:cs typeface="Calibri" panose="020F0502020204030204" pitchFamily="34" charset="0"/>
            </a:rPr>
            <a:t>qu’elle</a:t>
          </a:r>
          <a:r>
            <a:rPr lang="en-US" sz="1500" kern="1200" dirty="0">
              <a:latin typeface="Calibri" panose="020F0502020204030204" pitchFamily="34" charset="0"/>
              <a:cs typeface="Calibri" panose="020F0502020204030204" pitchFamily="34" charset="0"/>
            </a:rPr>
            <a:t> </a:t>
          </a:r>
          <a:r>
            <a:rPr lang="en-US" sz="1500" kern="1200" dirty="0" err="1">
              <a:latin typeface="Calibri" panose="020F0502020204030204" pitchFamily="34" charset="0"/>
              <a:cs typeface="Calibri" panose="020F0502020204030204" pitchFamily="34" charset="0"/>
            </a:rPr>
            <a:t>souhaite</a:t>
          </a:r>
          <a:r>
            <a:rPr lang="en-US" sz="1500" kern="1200" dirty="0">
              <a:latin typeface="Calibri" panose="020F0502020204030204" pitchFamily="34" charset="0"/>
              <a:cs typeface="Calibri" panose="020F0502020204030204" pitchFamily="34" charset="0"/>
            </a:rPr>
            <a:t> adherer au PGETR</a:t>
          </a:r>
        </a:p>
      </dsp:txBody>
      <dsp:txXfrm>
        <a:off x="487811" y="323746"/>
        <a:ext cx="7745150" cy="647907"/>
      </dsp:txXfrm>
    </dsp:sp>
    <dsp:sp modelId="{05D9EA18-9C1F-4805-9F9A-D6821E236FEC}">
      <dsp:nvSpPr>
        <dsp:cNvPr id="0" name=""/>
        <dsp:cNvSpPr/>
      </dsp:nvSpPr>
      <dsp:spPr>
        <a:xfrm>
          <a:off x="80836" y="205608"/>
          <a:ext cx="809884" cy="809884"/>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6CDD00-96C8-4A10-A9EC-261BB12BCEEA}">
      <dsp:nvSpPr>
        <dsp:cNvPr id="0" name=""/>
        <dsp:cNvSpPr/>
      </dsp:nvSpPr>
      <dsp:spPr>
        <a:xfrm>
          <a:off x="952082" y="1295296"/>
          <a:ext cx="7280879" cy="64790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SAC examine la </a:t>
          </a:r>
          <a:r>
            <a:rPr lang="en-US" sz="1500" kern="1200" dirty="0" err="1">
              <a:latin typeface="Calibri" panose="020F0502020204030204" pitchFamily="34" charset="0"/>
              <a:cs typeface="Calibri" panose="020F0502020204030204" pitchFamily="34" charset="0"/>
            </a:rPr>
            <a:t>demande</a:t>
          </a:r>
          <a:r>
            <a:rPr lang="en-US" sz="1500" kern="1200" dirty="0">
              <a:latin typeface="Calibri" panose="020F0502020204030204" pitchFamily="34" charset="0"/>
              <a:cs typeface="Calibri" panose="020F0502020204030204" pitchFamily="34" charset="0"/>
            </a:rPr>
            <a:t> de la Première Nation en </a:t>
          </a:r>
          <a:r>
            <a:rPr lang="en-US" sz="1500" kern="1200" dirty="0" err="1">
              <a:latin typeface="Calibri" panose="020F0502020204030204" pitchFamily="34" charset="0"/>
              <a:cs typeface="Calibri" panose="020F0502020204030204" pitchFamily="34" charset="0"/>
            </a:rPr>
            <a:t>fonction</a:t>
          </a:r>
          <a:r>
            <a:rPr lang="en-US" sz="1500" kern="1200" dirty="0">
              <a:latin typeface="Calibri" panose="020F0502020204030204" pitchFamily="34" charset="0"/>
              <a:cs typeface="Calibri" panose="020F0502020204030204" pitchFamily="34" charset="0"/>
            </a:rPr>
            <a:t> des </a:t>
          </a:r>
          <a:r>
            <a:rPr lang="en-US" sz="1500" kern="1200" dirty="0" err="1">
              <a:latin typeface="Calibri" panose="020F0502020204030204" pitchFamily="34" charset="0"/>
              <a:cs typeface="Calibri" panose="020F0502020204030204" pitchFamily="34" charset="0"/>
            </a:rPr>
            <a:t>lignes</a:t>
          </a:r>
          <a:r>
            <a:rPr lang="en-US" sz="1500" kern="1200" dirty="0">
              <a:latin typeface="Calibri" panose="020F0502020204030204" pitchFamily="34" charset="0"/>
              <a:cs typeface="Calibri" panose="020F0502020204030204" pitchFamily="34" charset="0"/>
            </a:rPr>
            <a:t> directrices du </a:t>
          </a:r>
          <a:r>
            <a:rPr lang="en-US" sz="1500" kern="1200" dirty="0" err="1">
              <a:latin typeface="Calibri" panose="020F0502020204030204" pitchFamily="34" charset="0"/>
              <a:cs typeface="Calibri" panose="020F0502020204030204" pitchFamily="34" charset="0"/>
            </a:rPr>
            <a:t>programme</a:t>
          </a:r>
          <a:r>
            <a:rPr lang="en-US" sz="1500" kern="1200" dirty="0">
              <a:latin typeface="Calibri" panose="020F0502020204030204" pitchFamily="34" charset="0"/>
              <a:cs typeface="Calibri" panose="020F0502020204030204" pitchFamily="34" charset="0"/>
            </a:rPr>
            <a:t> et des fonds </a:t>
          </a:r>
          <a:r>
            <a:rPr lang="en-US" sz="1500" kern="1200" dirty="0" err="1">
              <a:latin typeface="Calibri" panose="020F0502020204030204" pitchFamily="34" charset="0"/>
              <a:cs typeface="Calibri" panose="020F0502020204030204" pitchFamily="34" charset="0"/>
            </a:rPr>
            <a:t>disponibles</a:t>
          </a:r>
          <a:endParaRPr lang="en-US" sz="1500" kern="1200" dirty="0">
            <a:latin typeface="Calibri" panose="020F0502020204030204" pitchFamily="34" charset="0"/>
            <a:cs typeface="Calibri" panose="020F0502020204030204" pitchFamily="34" charset="0"/>
          </a:endParaRPr>
        </a:p>
      </dsp:txBody>
      <dsp:txXfrm>
        <a:off x="952082" y="1295296"/>
        <a:ext cx="7280879" cy="647907"/>
      </dsp:txXfrm>
    </dsp:sp>
    <dsp:sp modelId="{70CF2593-C88A-4D63-BFED-12D85BA6DFE7}">
      <dsp:nvSpPr>
        <dsp:cNvPr id="0" name=""/>
        <dsp:cNvSpPr/>
      </dsp:nvSpPr>
      <dsp:spPr>
        <a:xfrm>
          <a:off x="545107" y="1177158"/>
          <a:ext cx="809884" cy="809884"/>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F2107-7B06-43C1-9433-44CE76892F26}">
      <dsp:nvSpPr>
        <dsp:cNvPr id="0" name=""/>
        <dsp:cNvSpPr/>
      </dsp:nvSpPr>
      <dsp:spPr>
        <a:xfrm>
          <a:off x="1094576" y="2266846"/>
          <a:ext cx="7138385" cy="64790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38100" rIns="38100" bIns="38100" numCol="1" spcCol="1270" anchor="ctr" anchorCtr="0">
          <a:noAutofit/>
        </a:bodyPr>
        <a:lstStyle/>
        <a:p>
          <a:pPr marL="0" lvl="0" indent="0" algn="l" defTabSz="666750">
            <a:lnSpc>
              <a:spcPct val="90000"/>
            </a:lnSpc>
            <a:spcBef>
              <a:spcPct val="0"/>
            </a:spcBef>
            <a:spcAft>
              <a:spcPct val="35000"/>
            </a:spcAft>
            <a:buNone/>
          </a:pPr>
          <a:r>
            <a:rPr lang="fr-FR" sz="1500" kern="1200" dirty="0">
              <a:latin typeface="Calibri" panose="020F0502020204030204" pitchFamily="34" charset="0"/>
              <a:cs typeface="Calibri" panose="020F0502020204030204" pitchFamily="34" charset="0"/>
            </a:rPr>
            <a:t>Une fois l'approbation obtenue, la Première Nation soumet une résolution du conseil de bande pour participer au programme</a:t>
          </a:r>
          <a:endParaRPr lang="en-US" sz="1500" kern="1200" dirty="0">
            <a:latin typeface="Calibri" panose="020F0502020204030204" pitchFamily="34" charset="0"/>
            <a:cs typeface="Calibri" panose="020F0502020204030204" pitchFamily="34" charset="0"/>
          </a:endParaRPr>
        </a:p>
      </dsp:txBody>
      <dsp:txXfrm>
        <a:off x="1094576" y="2266846"/>
        <a:ext cx="7138385" cy="647907"/>
      </dsp:txXfrm>
    </dsp:sp>
    <dsp:sp modelId="{0BB24B8E-6C18-4E63-819D-F3B65C165181}">
      <dsp:nvSpPr>
        <dsp:cNvPr id="0" name=""/>
        <dsp:cNvSpPr/>
      </dsp:nvSpPr>
      <dsp:spPr>
        <a:xfrm>
          <a:off x="687601" y="2148708"/>
          <a:ext cx="809884" cy="809884"/>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772F1A-3D07-49F5-837D-FE883A9F784F}">
      <dsp:nvSpPr>
        <dsp:cNvPr id="0" name=""/>
        <dsp:cNvSpPr/>
      </dsp:nvSpPr>
      <dsp:spPr>
        <a:xfrm>
          <a:off x="952082" y="3238396"/>
          <a:ext cx="7280879" cy="64790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Formation et </a:t>
          </a:r>
          <a:r>
            <a:rPr lang="en-US" sz="1500" kern="1200" dirty="0" err="1">
              <a:latin typeface="Calibri" panose="020F0502020204030204" pitchFamily="34" charset="0"/>
              <a:cs typeface="Calibri" panose="020F0502020204030204" pitchFamily="34" charset="0"/>
            </a:rPr>
            <a:t>perfectionnement</a:t>
          </a:r>
          <a:r>
            <a:rPr lang="en-US" sz="1500" kern="1200" dirty="0">
              <a:latin typeface="Calibri" panose="020F0502020204030204" pitchFamily="34" charset="0"/>
              <a:cs typeface="Calibri" panose="020F0502020204030204" pitchFamily="34" charset="0"/>
            </a:rPr>
            <a:t> : Formation d’un </a:t>
          </a:r>
          <a:r>
            <a:rPr lang="en-US" sz="1500" kern="1200" dirty="0" err="1">
              <a:latin typeface="Calibri" panose="020F0502020204030204" pitchFamily="34" charset="0"/>
              <a:cs typeface="Calibri" panose="020F0502020204030204" pitchFamily="34" charset="0"/>
            </a:rPr>
            <a:t>gestionnaire</a:t>
          </a:r>
          <a:r>
            <a:rPr lang="en-US" sz="1500" kern="1200" dirty="0">
              <a:latin typeface="Calibri" panose="020F0502020204030204" pitchFamily="34" charset="0"/>
              <a:cs typeface="Calibri" panose="020F0502020204030204" pitchFamily="34" charset="0"/>
            </a:rPr>
            <a:t> des </a:t>
          </a:r>
          <a:r>
            <a:rPr lang="en-US" sz="1500" kern="1200" dirty="0" err="1">
              <a:latin typeface="Calibri" panose="020F0502020204030204" pitchFamily="34" charset="0"/>
              <a:cs typeface="Calibri" panose="020F0502020204030204" pitchFamily="34" charset="0"/>
            </a:rPr>
            <a:t>terres</a:t>
          </a:r>
          <a:r>
            <a:rPr lang="en-US" sz="1500" kern="1200" dirty="0">
              <a:latin typeface="Calibri" panose="020F0502020204030204" pitchFamily="34" charset="0"/>
              <a:cs typeface="Calibri" panose="020F0502020204030204" pitchFamily="34" charset="0"/>
            </a:rPr>
            <a:t> dans le cadre du </a:t>
          </a:r>
          <a:r>
            <a:rPr lang="fr-FR" sz="1500" kern="1200" dirty="0">
              <a:latin typeface="Calibri" panose="020F0502020204030204" pitchFamily="34" charset="0"/>
              <a:cs typeface="Calibri" panose="020F0502020204030204" pitchFamily="34" charset="0"/>
            </a:rPr>
            <a:t>programme d’Attestation professionnelle en gestion des terres (APGT)</a:t>
          </a:r>
          <a:endParaRPr lang="en-US" sz="1500" kern="1200" dirty="0">
            <a:latin typeface="Calibri" panose="020F0502020204030204" pitchFamily="34" charset="0"/>
            <a:cs typeface="Calibri" panose="020F0502020204030204" pitchFamily="34" charset="0"/>
          </a:endParaRPr>
        </a:p>
      </dsp:txBody>
      <dsp:txXfrm>
        <a:off x="952082" y="3238396"/>
        <a:ext cx="7280879" cy="647907"/>
      </dsp:txXfrm>
    </dsp:sp>
    <dsp:sp modelId="{71B87BED-CE23-4A1C-94A3-88EB9638893B}">
      <dsp:nvSpPr>
        <dsp:cNvPr id="0" name=""/>
        <dsp:cNvSpPr/>
      </dsp:nvSpPr>
      <dsp:spPr>
        <a:xfrm>
          <a:off x="545107" y="3120258"/>
          <a:ext cx="809884" cy="809884"/>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D51CD7-6527-475A-AE06-B209875231D0}">
      <dsp:nvSpPr>
        <dsp:cNvPr id="0" name=""/>
        <dsp:cNvSpPr/>
      </dsp:nvSpPr>
      <dsp:spPr>
        <a:xfrm>
          <a:off x="487811" y="4209946"/>
          <a:ext cx="7745150" cy="647907"/>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276" tIns="38100" rIns="38100" bIns="38100" numCol="1" spcCol="1270" anchor="ctr" anchorCtr="0">
          <a:noAutofit/>
        </a:bodyPr>
        <a:lstStyle/>
        <a:p>
          <a:pPr marL="0" lvl="0" indent="0" algn="l" defTabSz="666750">
            <a:lnSpc>
              <a:spcPct val="90000"/>
            </a:lnSpc>
            <a:spcBef>
              <a:spcPct val="0"/>
            </a:spcBef>
            <a:spcAft>
              <a:spcPct val="35000"/>
            </a:spcAft>
            <a:buNone/>
          </a:pPr>
          <a:r>
            <a:rPr lang="fr-FR" sz="1500" kern="1200" dirty="0">
              <a:latin typeface="Calibri" panose="020F0502020204030204" pitchFamily="34" charset="0"/>
              <a:cs typeface="Calibri" panose="020F0502020204030204" pitchFamily="34" charset="0"/>
            </a:rPr>
            <a:t>La Première Nation est pleinement opérationnelle une fois qu'un gestionnaire des terres a été certifié par l’Association nationale des gestionnaires des terres autochtones (ANGTA)</a:t>
          </a:r>
          <a:endParaRPr lang="en-US" sz="1500" kern="1200" dirty="0">
            <a:latin typeface="Calibri" panose="020F0502020204030204" pitchFamily="34" charset="0"/>
            <a:cs typeface="Calibri" panose="020F0502020204030204" pitchFamily="34" charset="0"/>
          </a:endParaRPr>
        </a:p>
      </dsp:txBody>
      <dsp:txXfrm>
        <a:off x="487811" y="4209946"/>
        <a:ext cx="7745150" cy="647907"/>
      </dsp:txXfrm>
    </dsp:sp>
    <dsp:sp modelId="{383609BA-014A-4090-9CF1-2AAC58737F62}">
      <dsp:nvSpPr>
        <dsp:cNvPr id="0" name=""/>
        <dsp:cNvSpPr/>
      </dsp:nvSpPr>
      <dsp:spPr>
        <a:xfrm>
          <a:off x="80836" y="4091808"/>
          <a:ext cx="809884" cy="809884"/>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7" name="Rectangle 3"/>
          <p:cNvSpPr>
            <a:spLocks noGrp="1" noChangeArrowheads="1"/>
          </p:cNvSpPr>
          <p:nvPr>
            <p:ph type="dt" sz="quarter"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190468" name="Rectangle 4"/>
          <p:cNvSpPr>
            <a:spLocks noGrp="1" noChangeArrowheads="1"/>
          </p:cNvSpPr>
          <p:nvPr>
            <p:ph type="ftr" sz="quarter" idx="2"/>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9" name="Rectangle 5"/>
          <p:cNvSpPr>
            <a:spLocks noGrp="1" noChangeArrowheads="1"/>
          </p:cNvSpPr>
          <p:nvPr>
            <p:ph type="sldNum" sz="quarter" idx="3"/>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2B19D8C8-5948-455E-A605-1EA89F85FCA0}" type="slidenum">
              <a:rPr lang="en-CA"/>
              <a:pPr>
                <a:defRPr/>
              </a:pPr>
              <a:t>‹#›</a:t>
            </a:fld>
            <a:endParaRPr lang="en-CA"/>
          </a:p>
        </p:txBody>
      </p:sp>
    </p:spTree>
    <p:extLst>
      <p:ext uri="{BB962C8B-B14F-4D97-AF65-F5344CB8AC3E}">
        <p14:creationId xmlns:p14="http://schemas.microsoft.com/office/powerpoint/2010/main" val="547254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5" name="Rectangle 3"/>
          <p:cNvSpPr>
            <a:spLocks noGrp="1" noChangeArrowheads="1"/>
          </p:cNvSpPr>
          <p:nvPr>
            <p:ph type="dt"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51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078" name="Rectangle 6"/>
          <p:cNvSpPr>
            <a:spLocks noGrp="1" noChangeArrowheads="1"/>
          </p:cNvSpPr>
          <p:nvPr>
            <p:ph type="ftr" sz="quarter" idx="4"/>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9" name="Rectangle 7"/>
          <p:cNvSpPr>
            <a:spLocks noGrp="1" noChangeArrowheads="1"/>
          </p:cNvSpPr>
          <p:nvPr>
            <p:ph type="sldNum" sz="quarter" idx="5"/>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FE284EBD-CBB1-4A99-ABB1-E39FD7904359}" type="slidenum">
              <a:rPr lang="en-CA"/>
              <a:pPr>
                <a:defRPr/>
              </a:pPr>
              <a:t>‹#›</a:t>
            </a:fld>
            <a:endParaRPr lang="en-CA"/>
          </a:p>
        </p:txBody>
      </p:sp>
    </p:spTree>
    <p:extLst>
      <p:ext uri="{BB962C8B-B14F-4D97-AF65-F5344CB8AC3E}">
        <p14:creationId xmlns:p14="http://schemas.microsoft.com/office/powerpoint/2010/main" val="2162723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8246" eaLnBrk="0" hangingPunct="0">
              <a:defRPr>
                <a:solidFill>
                  <a:schemeClr val="tx1"/>
                </a:solidFill>
                <a:latin typeface="Verdana" pitchFamily="34" charset="0"/>
              </a:defRPr>
            </a:lvl1pPr>
            <a:lvl2pPr marL="770549" indent="-296365" defTabSz="958246" eaLnBrk="0" hangingPunct="0">
              <a:defRPr>
                <a:solidFill>
                  <a:schemeClr val="tx1"/>
                </a:solidFill>
                <a:latin typeface="Verdana" pitchFamily="34" charset="0"/>
              </a:defRPr>
            </a:lvl2pPr>
            <a:lvl3pPr marL="1185461" indent="-237093" defTabSz="958246" eaLnBrk="0" hangingPunct="0">
              <a:defRPr>
                <a:solidFill>
                  <a:schemeClr val="tx1"/>
                </a:solidFill>
                <a:latin typeface="Verdana" pitchFamily="34" charset="0"/>
              </a:defRPr>
            </a:lvl3pPr>
            <a:lvl4pPr marL="1659644" indent="-237093" defTabSz="958246" eaLnBrk="0" hangingPunct="0">
              <a:defRPr>
                <a:solidFill>
                  <a:schemeClr val="tx1"/>
                </a:solidFill>
                <a:latin typeface="Verdana" pitchFamily="34" charset="0"/>
              </a:defRPr>
            </a:lvl4pPr>
            <a:lvl5pPr marL="2133829" indent="-237093" defTabSz="958246" eaLnBrk="0" hangingPunct="0">
              <a:defRPr>
                <a:solidFill>
                  <a:schemeClr val="tx1"/>
                </a:solidFill>
                <a:latin typeface="Verdana" pitchFamily="34" charset="0"/>
              </a:defRPr>
            </a:lvl5pPr>
            <a:lvl6pPr marL="2608013" indent="-237093" defTabSz="958246" eaLnBrk="0" fontAlgn="base" hangingPunct="0">
              <a:lnSpc>
                <a:spcPct val="90000"/>
              </a:lnSpc>
              <a:spcBef>
                <a:spcPct val="0"/>
              </a:spcBef>
              <a:spcAft>
                <a:spcPct val="37000"/>
              </a:spcAft>
              <a:defRPr>
                <a:solidFill>
                  <a:schemeClr val="tx1"/>
                </a:solidFill>
                <a:latin typeface="Verdana" pitchFamily="34" charset="0"/>
              </a:defRPr>
            </a:lvl6pPr>
            <a:lvl7pPr marL="3082196" indent="-237093" defTabSz="958246" eaLnBrk="0" fontAlgn="base" hangingPunct="0">
              <a:lnSpc>
                <a:spcPct val="90000"/>
              </a:lnSpc>
              <a:spcBef>
                <a:spcPct val="0"/>
              </a:spcBef>
              <a:spcAft>
                <a:spcPct val="37000"/>
              </a:spcAft>
              <a:defRPr>
                <a:solidFill>
                  <a:schemeClr val="tx1"/>
                </a:solidFill>
                <a:latin typeface="Verdana" pitchFamily="34" charset="0"/>
              </a:defRPr>
            </a:lvl7pPr>
            <a:lvl8pPr marL="3556381" indent="-237093" defTabSz="958246" eaLnBrk="0" fontAlgn="base" hangingPunct="0">
              <a:lnSpc>
                <a:spcPct val="90000"/>
              </a:lnSpc>
              <a:spcBef>
                <a:spcPct val="0"/>
              </a:spcBef>
              <a:spcAft>
                <a:spcPct val="37000"/>
              </a:spcAft>
              <a:defRPr>
                <a:solidFill>
                  <a:schemeClr val="tx1"/>
                </a:solidFill>
                <a:latin typeface="Verdana" pitchFamily="34" charset="0"/>
              </a:defRPr>
            </a:lvl8pPr>
            <a:lvl9pPr marL="4030564" indent="-237093" defTabSz="958246" eaLnBrk="0" fontAlgn="base" hangingPunct="0">
              <a:lnSpc>
                <a:spcPct val="90000"/>
              </a:lnSpc>
              <a:spcBef>
                <a:spcPct val="0"/>
              </a:spcBef>
              <a:spcAft>
                <a:spcPct val="37000"/>
              </a:spcAft>
              <a:defRPr>
                <a:solidFill>
                  <a:schemeClr val="tx1"/>
                </a:solidFill>
                <a:latin typeface="Verdana" pitchFamily="34" charset="0"/>
              </a:defRPr>
            </a:lvl9pPr>
          </a:lstStyle>
          <a:p>
            <a:pPr eaLnBrk="1" hangingPunct="1"/>
            <a:fld id="{124F3551-6772-4ED3-AD12-7448C81BF950}" type="slidenum">
              <a:rPr lang="en-CA" altLang="en-US" smtClean="0">
                <a:latin typeface="Arial" charset="0"/>
              </a:rPr>
              <a:pPr eaLnBrk="1" hangingPunct="1"/>
              <a:t>1</a:t>
            </a:fld>
            <a:endParaRPr lang="en-CA" altLang="en-US">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FE284EBD-CBB1-4A99-ABB1-E39FD7904359}" type="slidenum">
              <a:rPr lang="en-CA" smtClean="0"/>
              <a:pPr>
                <a:defRPr/>
              </a:pPr>
              <a:t>4</a:t>
            </a:fld>
            <a:endParaRPr lang="en-CA"/>
          </a:p>
        </p:txBody>
      </p:sp>
    </p:spTree>
    <p:extLst>
      <p:ext uri="{BB962C8B-B14F-4D97-AF65-F5344CB8AC3E}">
        <p14:creationId xmlns:p14="http://schemas.microsoft.com/office/powerpoint/2010/main" val="3629764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142962" y="9119173"/>
            <a:ext cx="3170583" cy="480388"/>
          </a:xfrm>
          <a:prstGeom prst="rect">
            <a:avLst/>
          </a:prstGeom>
        </p:spPr>
        <p:txBody>
          <a:bodyPr/>
          <a:lstStyle/>
          <a:p>
            <a:pPr marL="0" marR="0" lvl="0" indent="0" algn="r" defTabSz="958387" rtl="0" eaLnBrk="1" fontAlgn="base" latinLnBrk="0" hangingPunct="1">
              <a:lnSpc>
                <a:spcPct val="100000"/>
              </a:lnSpc>
              <a:spcBef>
                <a:spcPct val="0"/>
              </a:spcBef>
              <a:spcAft>
                <a:spcPct val="0"/>
              </a:spcAft>
              <a:buClrTx/>
              <a:buSzTx/>
              <a:buFontTx/>
              <a:buNone/>
              <a:tabLst/>
              <a:defRPr/>
            </a:pPr>
            <a:fld id="{FE284EBD-CBB1-4A99-ABB1-E39FD7904359}" type="slidenum">
              <a:rPr kumimoji="0" lang="en-CA"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58387" rtl="0" eaLnBrk="1" fontAlgn="base" latinLnBrk="0" hangingPunct="1">
                <a:lnSpc>
                  <a:spcPct val="100000"/>
                </a:lnSpc>
                <a:spcBef>
                  <a:spcPct val="0"/>
                </a:spcBef>
                <a:spcAft>
                  <a:spcPct val="0"/>
                </a:spcAft>
                <a:buClrTx/>
                <a:buSzTx/>
                <a:buFontTx/>
                <a:buNone/>
                <a:tabLst/>
                <a:defRPr/>
              </a:pPr>
              <a:t>5</a:t>
            </a:fld>
            <a:endParaRPr kumimoji="0" lang="en-CA"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99504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142962" y="9119173"/>
            <a:ext cx="3170583" cy="480388"/>
          </a:xfrm>
          <a:prstGeom prst="rect">
            <a:avLst/>
          </a:prstGeom>
        </p:spPr>
        <p:txBody>
          <a:bodyPr/>
          <a:lstStyle/>
          <a:p>
            <a:pPr>
              <a:defRPr/>
            </a:pPr>
            <a:fld id="{FE284EBD-CBB1-4A99-ABB1-E39FD7904359}" type="slidenum">
              <a:rPr lang="en-CA" smtClean="0"/>
              <a:pPr>
                <a:defRPr/>
              </a:pPr>
              <a:t>7</a:t>
            </a:fld>
            <a:endParaRPr lang="en-CA"/>
          </a:p>
        </p:txBody>
      </p:sp>
    </p:spTree>
    <p:extLst>
      <p:ext uri="{BB962C8B-B14F-4D97-AF65-F5344CB8AC3E}">
        <p14:creationId xmlns:p14="http://schemas.microsoft.com/office/powerpoint/2010/main" val="2344460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girouxa\Desktop\PPT_Templates\PPT_Templates\PNG_JPG_for_template\ENG\ISC_Branding_PPT_standard_10x7.5_ENG_FINAL_8.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7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093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308101"/>
            <a:ext cx="38227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07408" y="1308101"/>
            <a:ext cx="3822192" cy="4787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88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0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83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685800"/>
            <a:ext cx="4730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23389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0763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838200"/>
            <a:ext cx="784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Insert section title</a:t>
            </a:r>
          </a:p>
        </p:txBody>
      </p:sp>
      <p:sp>
        <p:nvSpPr>
          <p:cNvPr id="1027" name="Rectangle 3"/>
          <p:cNvSpPr>
            <a:spLocks noGrp="1" noChangeArrowheads="1"/>
          </p:cNvSpPr>
          <p:nvPr>
            <p:ph type="body" idx="1"/>
          </p:nvPr>
        </p:nvSpPr>
        <p:spPr bwMode="auto">
          <a:xfrm>
            <a:off x="368300" y="1308101"/>
            <a:ext cx="78613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Click to edit master text styles</a:t>
            </a:r>
          </a:p>
          <a:p>
            <a:pPr lvl="1"/>
            <a:r>
              <a:rPr lang="en-CA" altLang="en-GB" dirty="0"/>
              <a:t>Second level</a:t>
            </a:r>
          </a:p>
          <a:p>
            <a:pPr lvl="2"/>
            <a:r>
              <a:rPr lang="en-CA" altLang="en-GB" dirty="0"/>
              <a:t>Third level</a:t>
            </a:r>
          </a:p>
          <a:p>
            <a:pPr lvl="3"/>
            <a:r>
              <a:rPr lang="en-CA" altLang="en-GB" dirty="0"/>
              <a:t>Fourth level</a:t>
            </a:r>
          </a:p>
        </p:txBody>
      </p:sp>
      <p:pic>
        <p:nvPicPr>
          <p:cNvPr id="7" name="Picture 6" descr="ISC_Branding_PPT_standard_10x7.5_ENG_int.jp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36878" y="6194374"/>
            <a:ext cx="1761744" cy="359664"/>
          </a:xfrm>
          <a:prstGeom prst="rect">
            <a:avLst/>
          </a:prstGeom>
        </p:spPr>
      </p:pic>
      <p:sp>
        <p:nvSpPr>
          <p:cNvPr id="9" name="TextBox 8"/>
          <p:cNvSpPr txBox="1"/>
          <p:nvPr userDrawn="1"/>
        </p:nvSpPr>
        <p:spPr>
          <a:xfrm>
            <a:off x="33967" y="6238718"/>
            <a:ext cx="861125" cy="276999"/>
          </a:xfrm>
          <a:prstGeom prst="rect">
            <a:avLst/>
          </a:prstGeom>
          <a:noFill/>
        </p:spPr>
        <p:txBody>
          <a:bodyPr wrap="square" rtlCol="0">
            <a:spAutoFit/>
          </a:bodyPr>
          <a:lstStyle/>
          <a:p>
            <a:pPr algn="ctr"/>
            <a:fld id="{42816EBD-076B-0740-B037-2845E45D885E}" type="slidenum">
              <a:rPr lang="en-US" sz="1200" b="0" i="0" baseline="0" smtClean="0">
                <a:solidFill>
                  <a:schemeClr val="tx1">
                    <a:lumMod val="85000"/>
                    <a:lumOff val="15000"/>
                  </a:schemeClr>
                </a:solidFill>
                <a:latin typeface="Arial"/>
              </a:rPr>
              <a:pPr algn="ctr"/>
              <a:t>‹#›</a:t>
            </a:fld>
            <a:endParaRPr lang="en-US" sz="1200" b="0" i="0" baseline="0" dirty="0">
              <a:solidFill>
                <a:schemeClr val="tx1">
                  <a:lumMod val="85000"/>
                  <a:lumOff val="15000"/>
                </a:schemeClr>
              </a:solidFill>
              <a:latin typeface="Arial"/>
            </a:endParaRP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6" r:id="rId3"/>
    <p:sldLayoutId id="2147483679" r:id="rId4"/>
    <p:sldLayoutId id="2147483685" r:id="rId5"/>
    <p:sldLayoutId id="2147483680" r:id="rId6"/>
    <p:sldLayoutId id="2147483681" r:id="rId7"/>
  </p:sldLayoutIdLst>
  <p:hf hdr="0" ftr="0" dt="0"/>
  <p:txStyles>
    <p:titleStyle>
      <a:lvl1pPr algn="l" rtl="0" eaLnBrk="0" fontAlgn="base" hangingPunct="0">
        <a:lnSpc>
          <a:spcPts val="2400"/>
        </a:lnSpc>
        <a:spcBef>
          <a:spcPct val="0"/>
        </a:spcBef>
        <a:spcAft>
          <a:spcPct val="0"/>
        </a:spcAft>
        <a:defRPr sz="2400" b="1" baseline="0">
          <a:solidFill>
            <a:srgbClr val="000000"/>
          </a:solidFill>
          <a:latin typeface="+mj-lt"/>
          <a:ea typeface="+mj-ea"/>
          <a:cs typeface="+mj-cs"/>
        </a:defRPr>
      </a:lvl1pPr>
      <a:lvl2pPr algn="l" rtl="0" eaLnBrk="0" fontAlgn="base" hangingPunct="0">
        <a:lnSpc>
          <a:spcPts val="2400"/>
        </a:lnSpc>
        <a:spcBef>
          <a:spcPct val="0"/>
        </a:spcBef>
        <a:spcAft>
          <a:spcPct val="0"/>
        </a:spcAft>
        <a:defRPr sz="2400" b="1">
          <a:solidFill>
            <a:srgbClr val="000000"/>
          </a:solidFill>
          <a:latin typeface="Arial" charset="0"/>
        </a:defRPr>
      </a:lvl2pPr>
      <a:lvl3pPr algn="l" rtl="0" eaLnBrk="0" fontAlgn="base" hangingPunct="0">
        <a:lnSpc>
          <a:spcPts val="2400"/>
        </a:lnSpc>
        <a:spcBef>
          <a:spcPct val="0"/>
        </a:spcBef>
        <a:spcAft>
          <a:spcPct val="0"/>
        </a:spcAft>
        <a:defRPr sz="2400" b="1">
          <a:solidFill>
            <a:srgbClr val="000000"/>
          </a:solidFill>
          <a:latin typeface="Arial" charset="0"/>
        </a:defRPr>
      </a:lvl3pPr>
      <a:lvl4pPr algn="l" rtl="0" eaLnBrk="0" fontAlgn="base" hangingPunct="0">
        <a:lnSpc>
          <a:spcPts val="2400"/>
        </a:lnSpc>
        <a:spcBef>
          <a:spcPct val="0"/>
        </a:spcBef>
        <a:spcAft>
          <a:spcPct val="0"/>
        </a:spcAft>
        <a:defRPr sz="2400" b="1">
          <a:solidFill>
            <a:srgbClr val="000000"/>
          </a:solidFill>
          <a:latin typeface="Arial" charset="0"/>
        </a:defRPr>
      </a:lvl4pPr>
      <a:lvl5pPr algn="l" rtl="0" eaLnBrk="0" fontAlgn="base" hangingPunct="0">
        <a:lnSpc>
          <a:spcPts val="2400"/>
        </a:lnSpc>
        <a:spcBef>
          <a:spcPct val="0"/>
        </a:spcBef>
        <a:spcAft>
          <a:spcPct val="0"/>
        </a:spcAft>
        <a:defRPr sz="2400" b="1">
          <a:solidFill>
            <a:srgbClr val="000000"/>
          </a:solidFill>
          <a:latin typeface="Arial" charset="0"/>
        </a:defRPr>
      </a:lvl5pPr>
      <a:lvl6pPr marL="457200" algn="l" rtl="0" fontAlgn="base">
        <a:lnSpc>
          <a:spcPts val="2400"/>
        </a:lnSpc>
        <a:spcBef>
          <a:spcPct val="0"/>
        </a:spcBef>
        <a:spcAft>
          <a:spcPct val="0"/>
        </a:spcAft>
        <a:defRPr sz="2400" b="1">
          <a:solidFill>
            <a:srgbClr val="000000"/>
          </a:solidFill>
          <a:latin typeface="Arial" charset="0"/>
        </a:defRPr>
      </a:lvl6pPr>
      <a:lvl7pPr marL="914400" algn="l" rtl="0" fontAlgn="base">
        <a:lnSpc>
          <a:spcPts val="2400"/>
        </a:lnSpc>
        <a:spcBef>
          <a:spcPct val="0"/>
        </a:spcBef>
        <a:spcAft>
          <a:spcPct val="0"/>
        </a:spcAft>
        <a:defRPr sz="2400" b="1">
          <a:solidFill>
            <a:srgbClr val="000000"/>
          </a:solidFill>
          <a:latin typeface="Arial" charset="0"/>
        </a:defRPr>
      </a:lvl7pPr>
      <a:lvl8pPr marL="1371600" algn="l" rtl="0" fontAlgn="base">
        <a:lnSpc>
          <a:spcPts val="2400"/>
        </a:lnSpc>
        <a:spcBef>
          <a:spcPct val="0"/>
        </a:spcBef>
        <a:spcAft>
          <a:spcPct val="0"/>
        </a:spcAft>
        <a:defRPr sz="2400" b="1">
          <a:solidFill>
            <a:srgbClr val="000000"/>
          </a:solidFill>
          <a:latin typeface="Arial" charset="0"/>
        </a:defRPr>
      </a:lvl8pPr>
      <a:lvl9pPr marL="1828800" algn="l" rtl="0" fontAlgn="base">
        <a:lnSpc>
          <a:spcPts val="2400"/>
        </a:lnSpc>
        <a:spcBef>
          <a:spcPct val="0"/>
        </a:spcBef>
        <a:spcAft>
          <a:spcPct val="0"/>
        </a:spcAft>
        <a:defRPr sz="2400" b="1">
          <a:solidFill>
            <a:srgbClr val="000000"/>
          </a:solidFill>
          <a:latin typeface="Arial" charset="0"/>
        </a:defRPr>
      </a:lvl9pPr>
    </p:titleStyle>
    <p:bodyStyle>
      <a:lvl1pPr marL="190500" indent="-190500" algn="l" rtl="0" eaLnBrk="0" fontAlgn="base" hangingPunct="0">
        <a:spcBef>
          <a:spcPct val="0"/>
        </a:spcBef>
        <a:spcAft>
          <a:spcPct val="37000"/>
        </a:spcAft>
        <a:buChar char="•"/>
        <a:tabLst>
          <a:tab pos="5715000" algn="l"/>
        </a:tabLst>
        <a:defRPr>
          <a:solidFill>
            <a:srgbClr val="000000"/>
          </a:solidFill>
          <a:latin typeface="+mn-lt"/>
          <a:ea typeface="+mn-ea"/>
          <a:cs typeface="+mn-cs"/>
        </a:defRPr>
      </a:lvl1pPr>
      <a:lvl2pPr marL="382588" indent="-190500" algn="l" rtl="0" eaLnBrk="0" fontAlgn="base" hangingPunct="0">
        <a:spcBef>
          <a:spcPct val="0"/>
        </a:spcBef>
        <a:spcAft>
          <a:spcPct val="35000"/>
        </a:spcAft>
        <a:buChar char="–"/>
        <a:tabLst>
          <a:tab pos="5715000" algn="l"/>
        </a:tabLst>
        <a:defRPr sz="1600">
          <a:solidFill>
            <a:srgbClr val="000000"/>
          </a:solidFill>
          <a:latin typeface="+mn-lt"/>
        </a:defRPr>
      </a:lvl2pPr>
      <a:lvl3pPr marL="574675" indent="-190500" algn="l" rtl="0" eaLnBrk="0" fontAlgn="base" hangingPunct="0">
        <a:spcBef>
          <a:spcPct val="0"/>
        </a:spcBef>
        <a:spcAft>
          <a:spcPct val="35000"/>
        </a:spcAft>
        <a:buChar char="–"/>
        <a:tabLst>
          <a:tab pos="5715000" algn="l"/>
        </a:tabLst>
        <a:defRPr sz="1400">
          <a:solidFill>
            <a:srgbClr val="000000"/>
          </a:solidFill>
          <a:latin typeface="+mn-lt"/>
        </a:defRPr>
      </a:lvl3pPr>
      <a:lvl4pPr marL="771525" indent="-195263" algn="l" rtl="0" eaLnBrk="0" fontAlgn="base" hangingPunct="0">
        <a:spcBef>
          <a:spcPct val="0"/>
        </a:spcBef>
        <a:spcAft>
          <a:spcPct val="35000"/>
        </a:spcAft>
        <a:buChar char="–"/>
        <a:tabLst>
          <a:tab pos="5715000" algn="l"/>
        </a:tabLst>
        <a:defRPr sz="1200">
          <a:solidFill>
            <a:srgbClr val="000000"/>
          </a:solidFill>
          <a:latin typeface="+mn-lt"/>
        </a:defRPr>
      </a:lvl4pPr>
      <a:lvl5pPr marL="960438" indent="-187325" algn="l" rtl="0" eaLnBrk="0" fontAlgn="base" hangingPunct="0">
        <a:lnSpc>
          <a:spcPts val="1600"/>
        </a:lnSpc>
        <a:spcBef>
          <a:spcPct val="0"/>
        </a:spcBef>
        <a:spcAft>
          <a:spcPct val="0"/>
        </a:spcAft>
        <a:buChar char="–"/>
        <a:tabLst>
          <a:tab pos="5715000" algn="l"/>
        </a:tabLst>
        <a:defRPr sz="1200">
          <a:solidFill>
            <a:schemeClr val="tx1"/>
          </a:solidFill>
          <a:latin typeface="Verdana" pitchFamily="34" charset="0"/>
        </a:defRPr>
      </a:lvl5pPr>
      <a:lvl6pPr marL="14176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6pPr>
      <a:lvl7pPr marL="18748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7pPr>
      <a:lvl8pPr marL="23320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8pPr>
      <a:lvl9pPr marL="27892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lemp@sac-isc.gc.ca" TargetMode="External"/><Relationship Id="rId2" Type="http://schemas.openxmlformats.org/officeDocument/2006/relationships/hyperlink" Target="https://www.sac-isc.gc.ca/fra/1394718212831/161127532437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subTitle" idx="4294967295"/>
          </p:nvPr>
        </p:nvSpPr>
        <p:spPr>
          <a:xfrm>
            <a:off x="457200" y="3200400"/>
            <a:ext cx="3505200" cy="442823"/>
          </a:xfrm>
          <a:noFill/>
        </p:spPr>
        <p:txBody>
          <a:bodyPr anchor="t"/>
          <a:lstStyle/>
          <a:p>
            <a:pPr marL="0" indent="0">
              <a:spcBef>
                <a:spcPts val="0"/>
              </a:spcBef>
              <a:buNone/>
              <a:defRPr sz="3000" b="1">
                <a:latin typeface="Calibri"/>
                <a:ea typeface="Calibri"/>
                <a:cs typeface="Calibri"/>
                <a:sym typeface="Calibri"/>
              </a:defRPr>
            </a:pPr>
            <a:r>
              <a:rPr lang="en-US" sz="1600" dirty="0">
                <a:latin typeface="+mj-lt"/>
              </a:rPr>
              <a:t>Janvier 2025</a:t>
            </a:r>
          </a:p>
        </p:txBody>
      </p:sp>
      <p:sp>
        <p:nvSpPr>
          <p:cNvPr id="2" name="TextBox 1"/>
          <p:cNvSpPr txBox="1"/>
          <p:nvPr/>
        </p:nvSpPr>
        <p:spPr>
          <a:xfrm>
            <a:off x="381000" y="1868472"/>
            <a:ext cx="4800602" cy="1255728"/>
          </a:xfrm>
          <a:prstGeom prst="rect">
            <a:avLst/>
          </a:prstGeom>
          <a:noFill/>
        </p:spPr>
        <p:txBody>
          <a:bodyPr wrap="square" rtlCol="0">
            <a:spAutoFit/>
          </a:bodyPr>
          <a:lstStyle/>
          <a:p>
            <a:pPr marL="0" indent="0">
              <a:spcBef>
                <a:spcPts val="0"/>
              </a:spcBef>
              <a:buSzTx/>
              <a:buNone/>
              <a:tabLst>
                <a:tab pos="5715000" algn="l"/>
              </a:tabLst>
              <a:defRPr sz="3000" b="1">
                <a:latin typeface="Calibri"/>
                <a:ea typeface="Calibri"/>
                <a:cs typeface="Calibri"/>
                <a:sym typeface="Calibri"/>
              </a:defRPr>
            </a:pPr>
            <a:r>
              <a:rPr lang="fr-FR" sz="2800" dirty="0"/>
              <a:t>Le Programme de gestion de l'environnement et des terres de réserve (PGETR) </a:t>
            </a:r>
            <a:r>
              <a:rPr lang="en-US" sz="2800" dirty="0">
                <a:solidFill>
                  <a:srgbClr val="000000"/>
                </a:solidFill>
              </a:rPr>
              <a:t>101</a:t>
            </a:r>
          </a:p>
        </p:txBody>
      </p:sp>
    </p:spTree>
    <p:extLst>
      <p:ext uri="{BB962C8B-B14F-4D97-AF65-F5344CB8AC3E}">
        <p14:creationId xmlns:p14="http://schemas.microsoft.com/office/powerpoint/2010/main" val="289713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err="1"/>
              <a:t>Qu’est-ce</a:t>
            </a:r>
            <a:r>
              <a:rPr lang="en-US" sz="2600" dirty="0"/>
              <a:t> que le PGETR?</a:t>
            </a:r>
          </a:p>
        </p:txBody>
      </p:sp>
      <p:sp>
        <p:nvSpPr>
          <p:cNvPr id="3" name="Text Placeholder 2"/>
          <p:cNvSpPr>
            <a:spLocks noGrp="1"/>
          </p:cNvSpPr>
          <p:nvPr>
            <p:ph type="body" idx="1"/>
          </p:nvPr>
        </p:nvSpPr>
        <p:spPr>
          <a:xfrm>
            <a:off x="1600200" y="1308101"/>
            <a:ext cx="6629400" cy="4787900"/>
          </a:xfrm>
        </p:spPr>
        <p:txBody>
          <a:bodyPr>
            <a:normAutofit lnSpcReduction="10000"/>
          </a:bodyPr>
          <a:lstStyle/>
          <a:p>
            <a:pPr marL="0" indent="0">
              <a:buNone/>
            </a:pPr>
            <a:r>
              <a:rPr lang="fr-FR" sz="1600" dirty="0"/>
              <a:t>Le Programme de gestion de l'environnement et des terres de réserve (PGETR) est un programme de renforcement des capacités de gestion des terres de SAC créé en 2005. Il fournit des fonds aux Premières Nations pour </a:t>
            </a:r>
            <a:r>
              <a:rPr lang="fr-FR" sz="1600" b="1" dirty="0"/>
              <a:t>renforcer leurs capacités </a:t>
            </a:r>
            <a:r>
              <a:rPr lang="fr-FR" sz="1600" dirty="0"/>
              <a:t>et adresser les coûts de la gestion des terres, des ressources naturelles et de l'environnement sur les terres de réserve en vertu de la </a:t>
            </a:r>
            <a:r>
              <a:rPr lang="fr-FR" sz="1600" i="1" dirty="0"/>
              <a:t>Loi sur les Indiens</a:t>
            </a:r>
            <a:r>
              <a:rPr lang="fr-FR" sz="1600" dirty="0"/>
              <a:t>.</a:t>
            </a:r>
          </a:p>
          <a:p>
            <a:pPr marL="0" indent="0">
              <a:buNone/>
            </a:pPr>
            <a:endParaRPr lang="en-US" sz="1600" strike="sngStrike" dirty="0"/>
          </a:p>
          <a:p>
            <a:pPr marL="0" indent="0">
              <a:buNone/>
            </a:pPr>
            <a:r>
              <a:rPr lang="fr-FR" sz="1600" dirty="0"/>
              <a:t>Dans le cadre du PGETR, une Première Nation forme un gestionnaire des terres par le biais du Programme d'attestation professionnelle en gestion des terres (APGT). Ce programme aide les gestionnaires des terres des Premières Nations à acquérir </a:t>
            </a:r>
            <a:r>
              <a:rPr lang="fr-FR" sz="1600" b="1" dirty="0"/>
              <a:t>les compétences et les connaissances </a:t>
            </a:r>
            <a:r>
              <a:rPr lang="fr-FR" sz="1600" dirty="0"/>
              <a:t>nécessaires pour exercer des fonctions de gestion des terres très techniques.</a:t>
            </a:r>
          </a:p>
          <a:p>
            <a:pPr marL="0" indent="0">
              <a:buNone/>
            </a:pPr>
            <a:endParaRPr lang="en-US" sz="1600" dirty="0"/>
          </a:p>
          <a:p>
            <a:pPr marL="0" indent="0">
              <a:buNone/>
            </a:pPr>
            <a:r>
              <a:rPr lang="fr-FR" sz="1600" dirty="0"/>
              <a:t>Les Premières Nations qui participent au PGETR assument des responsabilités accrues en matière de gestion des terres, avec le soutien de SAC, ce qui peut les préparer vers des responsabilités encore plus grandes et le </a:t>
            </a:r>
            <a:r>
              <a:rPr lang="fr-FR" sz="1600" b="1" dirty="0"/>
              <a:t>transfert de la prestation de services</a:t>
            </a:r>
            <a:r>
              <a:rPr lang="fr-FR" sz="1600" dirty="0"/>
              <a:t>, comme l’Accord-cadre relatif à la Gestion des terres de Premières Nations.</a:t>
            </a:r>
            <a:endParaRPr lang="en-US" sz="1600" b="1" dirty="0"/>
          </a:p>
        </p:txBody>
      </p:sp>
      <p:pic>
        <p:nvPicPr>
          <p:cNvPr id="9" name="Graphic 8" descr="Bonsai outline">
            <a:extLst>
              <a:ext uri="{FF2B5EF4-FFF2-40B4-BE49-F238E27FC236}">
                <a16:creationId xmlns:a16="http://schemas.microsoft.com/office/drawing/2014/main" id="{E6B8ED62-C647-EEE4-6BB6-2195C98760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800" y="1295400"/>
            <a:ext cx="1219200" cy="1219200"/>
          </a:xfrm>
          <a:prstGeom prst="rect">
            <a:avLst/>
          </a:prstGeom>
        </p:spPr>
      </p:pic>
      <p:pic>
        <p:nvPicPr>
          <p:cNvPr id="11" name="Graphic 10" descr="Classroom outline">
            <a:extLst>
              <a:ext uri="{FF2B5EF4-FFF2-40B4-BE49-F238E27FC236}">
                <a16:creationId xmlns:a16="http://schemas.microsoft.com/office/drawing/2014/main" id="{839A9882-668C-50A8-7B58-1A70DDC75F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2245" y="2971800"/>
            <a:ext cx="1095555" cy="1095555"/>
          </a:xfrm>
          <a:prstGeom prst="rect">
            <a:avLst/>
          </a:prstGeom>
        </p:spPr>
      </p:pic>
      <p:pic>
        <p:nvPicPr>
          <p:cNvPr id="15" name="Graphic 14" descr="Group brainstorm outline">
            <a:extLst>
              <a:ext uri="{FF2B5EF4-FFF2-40B4-BE49-F238E27FC236}">
                <a16:creationId xmlns:a16="http://schemas.microsoft.com/office/drawing/2014/main" id="{8C53CAD3-C875-AED0-61A7-934594E358E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7200" y="4724400"/>
            <a:ext cx="1036488" cy="1036488"/>
          </a:xfrm>
          <a:prstGeom prst="rect">
            <a:avLst/>
          </a:prstGeom>
        </p:spPr>
      </p:pic>
    </p:spTree>
    <p:extLst>
      <p:ext uri="{BB962C8B-B14F-4D97-AF65-F5344CB8AC3E}">
        <p14:creationId xmlns:p14="http://schemas.microsoft.com/office/powerpoint/2010/main" val="43808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848600" cy="304800"/>
          </a:xfrm>
        </p:spPr>
        <p:txBody>
          <a:bodyPr/>
          <a:lstStyle/>
          <a:p>
            <a:r>
              <a:rPr lang="fr-FR" dirty="0"/>
              <a:t>Niveaux de responsabilité pour le PGETR</a:t>
            </a:r>
            <a:endParaRPr lang="en-US" dirty="0"/>
          </a:p>
        </p:txBody>
      </p:sp>
      <p:sp>
        <p:nvSpPr>
          <p:cNvPr id="5" name="Content Placeholder 2"/>
          <p:cNvSpPr txBox="1">
            <a:spLocks/>
          </p:cNvSpPr>
          <p:nvPr/>
        </p:nvSpPr>
        <p:spPr>
          <a:xfrm>
            <a:off x="438150" y="1143000"/>
            <a:ext cx="8229600" cy="6858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Autofit/>
          </a:bodyPr>
          <a:lstStyle>
            <a:lvl1pPr marL="190500" marR="0" indent="-190500"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1pPr>
            <a:lvl2pPr marL="406400" marR="0" indent="-214312"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2pPr>
            <a:lvl3pPr marL="629103" marR="0" indent="-244928"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3pPr>
            <a:lvl4pPr marL="869156" marR="0" indent="-292894"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4pPr>
            <a:lvl5pPr marL="10541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5pPr>
            <a:lvl6pPr marL="15113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6pPr>
            <a:lvl7pPr marL="19685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7pPr>
            <a:lvl8pPr marL="24257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8pPr>
            <a:lvl9pPr marL="2882900" marR="0" indent="-280987" algn="l" defTabSz="914400" rtl="0" latinLnBrk="0">
              <a:lnSpc>
                <a:spcPct val="100000"/>
              </a:lnSpc>
              <a:spcBef>
                <a:spcPts val="700"/>
              </a:spcBef>
              <a:spcAft>
                <a:spcPts val="0"/>
              </a:spcAft>
              <a:buClrTx/>
              <a:buSzPct val="100000"/>
              <a:buFontTx/>
              <a:buChar char="–"/>
              <a:tabLst>
                <a:tab pos="5715000" algn="l"/>
              </a:tabLst>
              <a:defRPr sz="1800" b="0" i="0" u="none" strike="noStrike" cap="none" spc="0" baseline="0">
                <a:ln>
                  <a:noFill/>
                </a:ln>
                <a:solidFill>
                  <a:srgbClr val="000000"/>
                </a:solidFill>
                <a:uFillTx/>
                <a:latin typeface="+mn-lt"/>
                <a:ea typeface="+mn-ea"/>
                <a:cs typeface="+mn-cs"/>
                <a:sym typeface="Arial"/>
              </a:defRPr>
            </a:lvl9pPr>
          </a:lstStyle>
          <a:p>
            <a:pPr marL="0" indent="0" hangingPunct="1">
              <a:spcBef>
                <a:spcPts val="0"/>
              </a:spcBef>
              <a:buFontTx/>
              <a:buNone/>
            </a:pPr>
            <a:r>
              <a:rPr lang="fr-FR" sz="1500" dirty="0">
                <a:latin typeface="Arial" panose="020B0604020202020204" pitchFamily="34" charset="0"/>
                <a:cs typeface="Arial" panose="020B0604020202020204" pitchFamily="34" charset="0"/>
              </a:rPr>
              <a:t>Le programme est structuré en trois niveaux progressifs de responsabilités qui renforcent les capacités au fur et à mesure que les communautés assument une plus grande responsabilité dans la gestion des activités des terres :</a:t>
            </a:r>
            <a:endParaRPr lang="en-US" sz="1500" dirty="0">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2053920960"/>
              </p:ext>
            </p:extLst>
          </p:nvPr>
        </p:nvGraphicFramePr>
        <p:xfrm>
          <a:off x="266700" y="1905001"/>
          <a:ext cx="8724900" cy="4267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6843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03125BE-4AD6-BEBB-E746-CEBC8B908923}"/>
              </a:ext>
            </a:extLst>
          </p:cNvPr>
          <p:cNvSpPr>
            <a:spLocks noGrp="1"/>
          </p:cNvSpPr>
          <p:nvPr>
            <p:ph type="title"/>
          </p:nvPr>
        </p:nvSpPr>
        <p:spPr>
          <a:xfrm>
            <a:off x="381000" y="533400"/>
            <a:ext cx="7848600" cy="304800"/>
          </a:xfrm>
        </p:spPr>
        <p:txBody>
          <a:bodyPr/>
          <a:lstStyle/>
          <a:p>
            <a:r>
              <a:rPr lang="en-US" sz="3200" dirty="0">
                <a:solidFill>
                  <a:schemeClr val="tx2"/>
                </a:solidFill>
                <a:latin typeface="Calibri" panose="020F0502020204030204" pitchFamily="34" charset="0"/>
                <a:cs typeface="Calibri" panose="020F0502020204030204" pitchFamily="34" charset="0"/>
              </a:rPr>
              <a:t>Premières Nations </a:t>
            </a:r>
            <a:r>
              <a:rPr lang="en-US" sz="3200" dirty="0" err="1">
                <a:solidFill>
                  <a:schemeClr val="tx2"/>
                </a:solidFill>
                <a:latin typeface="Calibri" panose="020F0502020204030204" pitchFamily="34" charset="0"/>
                <a:cs typeface="Calibri" panose="020F0502020204030204" pitchFamily="34" charset="0"/>
              </a:rPr>
              <a:t>participantes</a:t>
            </a:r>
            <a:endParaRPr lang="en-US" sz="3200" dirty="0">
              <a:solidFill>
                <a:schemeClr val="tx2"/>
              </a:solidFill>
              <a:latin typeface="Calibri" panose="020F0502020204030204" pitchFamily="34" charset="0"/>
              <a:cs typeface="Calibri" panose="020F0502020204030204" pitchFamily="34" charset="0"/>
            </a:endParaRPr>
          </a:p>
        </p:txBody>
      </p:sp>
      <p:grpSp>
        <p:nvGrpSpPr>
          <p:cNvPr id="7" name="Group 6">
            <a:extLst>
              <a:ext uri="{FF2B5EF4-FFF2-40B4-BE49-F238E27FC236}">
                <a16:creationId xmlns:a16="http://schemas.microsoft.com/office/drawing/2014/main" id="{A2DAE6BF-0A1F-867D-0FF7-5C0CF6747687}"/>
              </a:ext>
            </a:extLst>
          </p:cNvPr>
          <p:cNvGrpSpPr/>
          <p:nvPr/>
        </p:nvGrpSpPr>
        <p:grpSpPr>
          <a:xfrm>
            <a:off x="3903439" y="1355115"/>
            <a:ext cx="4718935" cy="1244334"/>
            <a:chOff x="4661761" y="1365153"/>
            <a:chExt cx="5147143" cy="1058788"/>
          </a:xfrm>
        </p:grpSpPr>
        <p:sp>
          <p:nvSpPr>
            <p:cNvPr id="13" name="Rectangle 12">
              <a:extLst>
                <a:ext uri="{FF2B5EF4-FFF2-40B4-BE49-F238E27FC236}">
                  <a16:creationId xmlns:a16="http://schemas.microsoft.com/office/drawing/2014/main" id="{75BE9485-A68F-3BAB-1DC7-38F604ED2936}"/>
                </a:ext>
              </a:extLst>
            </p:cNvPr>
            <p:cNvSpPr/>
            <p:nvPr/>
          </p:nvSpPr>
          <p:spPr bwMode="auto">
            <a:xfrm>
              <a:off x="4953000" y="1365153"/>
              <a:ext cx="4210650" cy="353542"/>
            </a:xfrm>
            <a:prstGeom prst="rect">
              <a:avLst/>
            </a:prstGeom>
          </p:spPr>
          <p:txBody>
            <a:bodyPr wrap="none" lIns="91440" tIns="45720" rIns="91440" bIns="45720" anchor="t">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50" b="1" kern="0" dirty="0">
                  <a:solidFill>
                    <a:srgbClr val="93B64E"/>
                  </a:solidFill>
                  <a:latin typeface="Arial Black" panose="020B0A04020102020204" pitchFamily="34" charset="0"/>
                  <a:cs typeface="Arial" panose="020B0604020202020204" pitchFamily="34" charset="0"/>
                </a:rPr>
                <a:t>Premières Nations recevant de la formation et du </a:t>
              </a:r>
            </a:p>
            <a:p>
              <a:pPr marL="0" marR="0" lvl="0" indent="0" defTabSz="914400" eaLnBrk="1" fontAlgn="auto" latinLnBrk="0" hangingPunct="1">
                <a:lnSpc>
                  <a:spcPct val="100000"/>
                </a:lnSpc>
                <a:spcBef>
                  <a:spcPts val="0"/>
                </a:spcBef>
                <a:spcAft>
                  <a:spcPts val="0"/>
                </a:spcAft>
                <a:buClrTx/>
                <a:buSzTx/>
                <a:buFontTx/>
                <a:buNone/>
                <a:tabLst/>
                <a:defRPr/>
              </a:pPr>
              <a:r>
                <a:rPr lang="en-US" sz="1050" b="1" kern="0" dirty="0" err="1">
                  <a:solidFill>
                    <a:srgbClr val="93B64E"/>
                  </a:solidFill>
                  <a:latin typeface="Arial Black"/>
                  <a:cs typeface="Arial"/>
                </a:rPr>
                <a:t>perfectionnement</a:t>
              </a:r>
              <a:r>
                <a:rPr lang="en-US" sz="1050" b="1" kern="0" dirty="0">
                  <a:solidFill>
                    <a:srgbClr val="93B64E"/>
                  </a:solidFill>
                  <a:latin typeface="Arial Black"/>
                  <a:cs typeface="Arial"/>
                </a:rPr>
                <a:t> (35 au total)</a:t>
              </a:r>
              <a:endParaRPr kumimoji="0" lang="en-US" sz="1050" b="0" i="0" u="none" strike="noStrike" kern="0" cap="none" spc="0" normalizeH="0" baseline="0" noProof="0" dirty="0">
                <a:ln>
                  <a:noFill/>
                </a:ln>
                <a:solidFill>
                  <a:srgbClr val="93B64E"/>
                </a:solidFill>
                <a:effectLst/>
                <a:uLnTx/>
                <a:uFillTx/>
                <a:latin typeface="Arial Black"/>
                <a:cs typeface="Arial"/>
              </a:endParaRPr>
            </a:p>
          </p:txBody>
        </p:sp>
        <p:sp>
          <p:nvSpPr>
            <p:cNvPr id="12" name="Rectangle 11">
              <a:extLst>
                <a:ext uri="{FF2B5EF4-FFF2-40B4-BE49-F238E27FC236}">
                  <a16:creationId xmlns:a16="http://schemas.microsoft.com/office/drawing/2014/main" id="{335C9134-C3F7-470F-8EC0-22041E4F07FF}"/>
                </a:ext>
              </a:extLst>
            </p:cNvPr>
            <p:cNvSpPr/>
            <p:nvPr/>
          </p:nvSpPr>
          <p:spPr bwMode="auto">
            <a:xfrm>
              <a:off x="4953000" y="1753856"/>
              <a:ext cx="4791140" cy="2160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9B85B5"/>
                  </a:solidFill>
                  <a:effectLst/>
                  <a:uLnTx/>
                  <a:uFillTx/>
                  <a:latin typeface="Arial Black" panose="020B0A04020102020204" pitchFamily="34" charset="0"/>
                  <a:cs typeface="Arial" panose="020B0604020202020204" pitchFamily="34" charset="0"/>
                </a:rPr>
                <a:t>Premières Nations au niveau opérationnel (</a:t>
              </a:r>
              <a:r>
                <a:rPr lang="en-US" sz="1050" b="1" kern="0" dirty="0">
                  <a:solidFill>
                    <a:srgbClr val="9B85B5"/>
                  </a:solidFill>
                  <a:latin typeface="Arial Black" panose="020B0A04020102020204" pitchFamily="34" charset="0"/>
                  <a:cs typeface="Arial" panose="020B0604020202020204" pitchFamily="34" charset="0"/>
                </a:rPr>
                <a:t>105</a:t>
              </a:r>
              <a:r>
                <a:rPr kumimoji="0" lang="en-US" sz="1050" b="1" i="0" u="none" strike="noStrike" kern="0" cap="none" spc="0" normalizeH="0" baseline="0" noProof="0" dirty="0">
                  <a:ln>
                    <a:noFill/>
                  </a:ln>
                  <a:solidFill>
                    <a:srgbClr val="9B85B5"/>
                  </a:solidFill>
                  <a:effectLst/>
                  <a:uLnTx/>
                  <a:uFillTx/>
                  <a:latin typeface="Arial Black" panose="020B0A04020102020204" pitchFamily="34" charset="0"/>
                  <a:cs typeface="Arial" panose="020B0604020202020204" pitchFamily="34" charset="0"/>
                </a:rPr>
                <a:t> au total)</a:t>
              </a:r>
              <a:endParaRPr kumimoji="0" lang="en-US" sz="1050" b="0" i="0" u="none" strike="noStrike" kern="0" cap="none" spc="0" normalizeH="0" baseline="0" noProof="0" dirty="0">
                <a:ln>
                  <a:noFill/>
                </a:ln>
                <a:solidFill>
                  <a:srgbClr val="9B85B5"/>
                </a:solidFill>
                <a:effectLst/>
                <a:uLnTx/>
                <a:uFillTx/>
              </a:endParaRPr>
            </a:p>
          </p:txBody>
        </p:sp>
        <p:sp>
          <p:nvSpPr>
            <p:cNvPr id="11" name="Rectangle 10">
              <a:extLst>
                <a:ext uri="{FF2B5EF4-FFF2-40B4-BE49-F238E27FC236}">
                  <a16:creationId xmlns:a16="http://schemas.microsoft.com/office/drawing/2014/main" id="{50C7F521-EF43-B57E-B6A5-9575DDB5F7B4}"/>
                </a:ext>
              </a:extLst>
            </p:cNvPr>
            <p:cNvSpPr/>
            <p:nvPr/>
          </p:nvSpPr>
          <p:spPr bwMode="auto">
            <a:xfrm>
              <a:off x="4939084" y="2070399"/>
              <a:ext cx="4869820" cy="35354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Premières Nations </a:t>
              </a:r>
              <a:r>
                <a:rPr kumimoji="0" lang="en-US" sz="1050" b="1" i="0" u="none" strike="noStrike" kern="0" cap="none" spc="0" normalizeH="0" noProof="0" dirty="0" err="1">
                  <a:ln>
                    <a:noFill/>
                  </a:ln>
                  <a:solidFill>
                    <a:srgbClr val="70A8DA"/>
                  </a:solidFill>
                  <a:effectLst/>
                  <a:uLnTx/>
                  <a:uFillTx/>
                  <a:latin typeface="Arial Black" panose="020B0A04020102020204" pitchFamily="34" charset="0"/>
                  <a:cs typeface="Arial" panose="020B0604020202020204" pitchFamily="34" charset="0"/>
                </a:rPr>
                <a:t>possédant</a:t>
              </a: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 </a:t>
              </a:r>
              <a:r>
                <a:rPr kumimoji="0" lang="en-US" sz="1050" b="1" i="0" u="none" strike="noStrike" kern="0" cap="none" spc="0" normalizeH="0" noProof="0" dirty="0" err="1">
                  <a:ln>
                    <a:noFill/>
                  </a:ln>
                  <a:solidFill>
                    <a:srgbClr val="70A8DA"/>
                  </a:solidFill>
                  <a:effectLst/>
                  <a:uLnTx/>
                  <a:uFillTx/>
                  <a:latin typeface="Arial Black" panose="020B0A04020102020204" pitchFamily="34" charset="0"/>
                  <a:cs typeface="Arial" panose="020B0604020202020204" pitchFamily="34" charset="0"/>
                </a:rPr>
                <a:t>une</a:t>
              </a: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 </a:t>
              </a:r>
              <a:r>
                <a:rPr kumimoji="0" lang="en-US" sz="1050" b="1" i="0" u="none" strike="noStrike" kern="0" cap="none" spc="0" normalizeH="0" noProof="0" dirty="0" err="1">
                  <a:ln>
                    <a:noFill/>
                  </a:ln>
                  <a:solidFill>
                    <a:srgbClr val="70A8DA"/>
                  </a:solidFill>
                  <a:effectLst/>
                  <a:uLnTx/>
                  <a:uFillTx/>
                  <a:latin typeface="Arial Black" panose="020B0A04020102020204" pitchFamily="34" charset="0"/>
                  <a:cs typeface="Arial" panose="020B0604020202020204" pitchFamily="34" charset="0"/>
                </a:rPr>
                <a:t>délégation</a:t>
              </a: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 des </a:t>
              </a:r>
              <a:r>
                <a:rPr kumimoji="0" lang="en-US" sz="1050" b="1" i="0" u="none" strike="noStrike" kern="0" cap="none" spc="0" normalizeH="0" noProof="0" dirty="0" err="1">
                  <a:ln>
                    <a:noFill/>
                  </a:ln>
                  <a:solidFill>
                    <a:srgbClr val="70A8DA"/>
                  </a:solidFill>
                  <a:effectLst/>
                  <a:uLnTx/>
                  <a:uFillTx/>
                  <a:latin typeface="Arial Black" panose="020B0A04020102020204" pitchFamily="34" charset="0"/>
                  <a:cs typeface="Arial" panose="020B0604020202020204" pitchFamily="34" charset="0"/>
                </a:rPr>
                <a:t>pouvoirs</a:t>
              </a:r>
              <a:endPar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sz="1050" b="1" kern="0" dirty="0">
                  <a:solidFill>
                    <a:srgbClr val="70A8DA"/>
                  </a:solidFill>
                  <a:latin typeface="Arial Black" panose="020B0A04020102020204" pitchFamily="34" charset="0"/>
                  <a:cs typeface="Arial" panose="020B0604020202020204" pitchFamily="34" charset="0"/>
                </a:rPr>
                <a:t>(8 au total</a:t>
              </a:r>
              <a:r>
                <a:rPr kumimoji="0" lang="en-US" sz="1050" b="1" i="0" u="none" strike="noStrike" kern="0" cap="none" spc="0" normalizeH="0" noProof="0" dirty="0">
                  <a:ln>
                    <a:noFill/>
                  </a:ln>
                  <a:solidFill>
                    <a:srgbClr val="70A8DA"/>
                  </a:solidFill>
                  <a:effectLst/>
                  <a:uLnTx/>
                  <a:uFillTx/>
                  <a:latin typeface="Arial Black" panose="020B0A04020102020204" pitchFamily="34" charset="0"/>
                  <a:cs typeface="Arial" panose="020B0604020202020204" pitchFamily="34" charset="0"/>
                </a:rPr>
                <a:t>)</a:t>
              </a:r>
              <a:endParaRPr kumimoji="0" lang="en-US" sz="1050" b="0" i="0" u="none" strike="noStrike" kern="0" cap="none" spc="0" normalizeH="0" noProof="0" dirty="0">
                <a:ln>
                  <a:noFill/>
                </a:ln>
                <a:solidFill>
                  <a:srgbClr val="70A8DA"/>
                </a:solidFill>
                <a:effectLst/>
                <a:uLnTx/>
                <a:uFillTx/>
              </a:endParaRPr>
            </a:p>
          </p:txBody>
        </p:sp>
        <p:pic>
          <p:nvPicPr>
            <p:cNvPr id="10" name="Picture 9">
              <a:extLst>
                <a:ext uri="{FF2B5EF4-FFF2-40B4-BE49-F238E27FC236}">
                  <a16:creationId xmlns:a16="http://schemas.microsoft.com/office/drawing/2014/main" id="{AF023B2F-8EB7-5127-6358-E5C53149DDB0}"/>
                </a:ext>
              </a:extLst>
            </p:cNvPr>
            <p:cNvPicPr>
              <a:picLocks noChangeAspect="1"/>
            </p:cNvPicPr>
            <p:nvPr/>
          </p:nvPicPr>
          <p:blipFill>
            <a:blip r:embed="rId3"/>
            <a:stretch>
              <a:fillRect/>
            </a:stretch>
          </p:blipFill>
          <p:spPr>
            <a:xfrm>
              <a:off x="4661761" y="1366991"/>
              <a:ext cx="361460" cy="1005035"/>
            </a:xfrm>
            <a:prstGeom prst="rect">
              <a:avLst/>
            </a:prstGeom>
          </p:spPr>
        </p:pic>
      </p:grpSp>
      <p:sp>
        <p:nvSpPr>
          <p:cNvPr id="9" name="TextBox 8">
            <a:extLst>
              <a:ext uri="{FF2B5EF4-FFF2-40B4-BE49-F238E27FC236}">
                <a16:creationId xmlns:a16="http://schemas.microsoft.com/office/drawing/2014/main" id="{CC9967ED-6A2B-2D26-ADBF-85D5DD14021A}"/>
              </a:ext>
            </a:extLst>
          </p:cNvPr>
          <p:cNvSpPr txBox="1"/>
          <p:nvPr/>
        </p:nvSpPr>
        <p:spPr>
          <a:xfrm>
            <a:off x="514070" y="1313268"/>
            <a:ext cx="3156726" cy="830997"/>
          </a:xfrm>
          <a:prstGeom prst="rect">
            <a:avLst/>
          </a:prstGeom>
          <a:noFill/>
        </p:spPr>
        <p:txBody>
          <a:bodyPr wrap="square" rtlCol="0">
            <a:spAutoFit/>
          </a:bodyPr>
          <a:lstStyle/>
          <a:p>
            <a:pPr>
              <a:lnSpc>
                <a:spcPct val="100000"/>
              </a:lnSpc>
            </a:pPr>
            <a:r>
              <a:rPr lang="en-US" sz="2400" b="1" dirty="0">
                <a:latin typeface="Calibri" panose="020F0502020204030204" pitchFamily="34" charset="0"/>
                <a:cs typeface="Calibri" panose="020F0502020204030204" pitchFamily="34" charset="0"/>
              </a:rPr>
              <a:t>Distribution des 148 participants du PGETR*</a:t>
            </a:r>
            <a:endParaRPr lang="en-US" sz="2000" b="1" dirty="0">
              <a:latin typeface="Calibri" panose="020F050202020403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32821B28-7C6E-B83C-5676-4825C5417D1B}"/>
              </a:ext>
            </a:extLst>
          </p:cNvPr>
          <p:cNvSpPr/>
          <p:nvPr/>
        </p:nvSpPr>
        <p:spPr bwMode="auto">
          <a:xfrm>
            <a:off x="281428" y="1187007"/>
            <a:ext cx="8557772" cy="4953000"/>
          </a:xfrm>
          <a:prstGeom prst="rect">
            <a:avLst/>
          </a:prstGeom>
          <a:noFill/>
          <a:ln w="2540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90500" marR="0" indent="-190500" algn="l" defTabSz="914400" rtl="0" eaLnBrk="1" fontAlgn="base" latinLnBrk="0" hangingPunct="1">
              <a:lnSpc>
                <a:spcPct val="90000"/>
              </a:lnSpc>
              <a:spcBef>
                <a:spcPct val="0"/>
              </a:spcBef>
              <a:spcAft>
                <a:spcPct val="37000"/>
              </a:spcAft>
              <a:buClrTx/>
              <a:buSzTx/>
              <a:buFontTx/>
              <a:buNone/>
              <a:tabLst>
                <a:tab pos="5715000" algn="l"/>
              </a:tabLst>
            </a:pPr>
            <a:endParaRPr kumimoji="0" lang="en-US" sz="1800" b="0" i="0" u="none" strike="noStrike" cap="none" normalizeH="0" baseline="0">
              <a:ln>
                <a:noFill/>
              </a:ln>
              <a:noFill/>
              <a:effectLst/>
              <a:latin typeface="Verdana" pitchFamily="34" charset="0"/>
            </a:endParaRPr>
          </a:p>
        </p:txBody>
      </p:sp>
      <p:sp>
        <p:nvSpPr>
          <p:cNvPr id="49" name="TextBox 48">
            <a:extLst>
              <a:ext uri="{FF2B5EF4-FFF2-40B4-BE49-F238E27FC236}">
                <a16:creationId xmlns:a16="http://schemas.microsoft.com/office/drawing/2014/main" id="{4B160D1D-7D15-C47E-9D9F-5A903C44689B}"/>
              </a:ext>
            </a:extLst>
          </p:cNvPr>
          <p:cNvSpPr txBox="1"/>
          <p:nvPr/>
        </p:nvSpPr>
        <p:spPr>
          <a:xfrm>
            <a:off x="404524" y="5794352"/>
            <a:ext cx="2922648" cy="258532"/>
          </a:xfrm>
          <a:prstGeom prst="rect">
            <a:avLst/>
          </a:prstGeom>
          <a:noFill/>
          <a:ln>
            <a:solidFill>
              <a:schemeClr val="tx1"/>
            </a:solidFill>
          </a:ln>
        </p:spPr>
        <p:txBody>
          <a:bodyPr wrap="square" rtlCol="0">
            <a:spAutoFit/>
          </a:bodyPr>
          <a:lstStyle/>
          <a:p>
            <a:pPr algn="ctr"/>
            <a:r>
              <a:rPr lang="en-US" sz="1200" dirty="0"/>
              <a:t>*</a:t>
            </a:r>
            <a:r>
              <a:rPr lang="fr-FR" sz="1200" dirty="0"/>
              <a:t>Mise à jour en janvier 2025</a:t>
            </a:r>
            <a:endParaRPr lang="en-US" dirty="0"/>
          </a:p>
        </p:txBody>
      </p:sp>
      <p:grpSp>
        <p:nvGrpSpPr>
          <p:cNvPr id="51" name="Group 50">
            <a:extLst>
              <a:ext uri="{FF2B5EF4-FFF2-40B4-BE49-F238E27FC236}">
                <a16:creationId xmlns:a16="http://schemas.microsoft.com/office/drawing/2014/main" id="{BAAA1496-126F-D891-ADA3-E29882BE09DA}"/>
              </a:ext>
            </a:extLst>
          </p:cNvPr>
          <p:cNvGrpSpPr/>
          <p:nvPr/>
        </p:nvGrpSpPr>
        <p:grpSpPr>
          <a:xfrm>
            <a:off x="813522" y="1749590"/>
            <a:ext cx="7309292" cy="4198149"/>
            <a:chOff x="813522" y="1749590"/>
            <a:chExt cx="7309292" cy="4198149"/>
          </a:xfrm>
        </p:grpSpPr>
        <p:sp>
          <p:nvSpPr>
            <p:cNvPr id="55" name="Rectangle 54">
              <a:extLst>
                <a:ext uri="{FF2B5EF4-FFF2-40B4-BE49-F238E27FC236}">
                  <a16:creationId xmlns:a16="http://schemas.microsoft.com/office/drawing/2014/main" id="{F4660F10-4072-3699-6889-D6B28062DA6D}"/>
                </a:ext>
              </a:extLst>
            </p:cNvPr>
            <p:cNvSpPr/>
            <p:nvPr/>
          </p:nvSpPr>
          <p:spPr bwMode="auto">
            <a:xfrm>
              <a:off x="1214492" y="4477200"/>
              <a:ext cx="210312" cy="119148"/>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nvGrpSpPr>
            <p:cNvPr id="56" name="Group 55">
              <a:extLst>
                <a:ext uri="{FF2B5EF4-FFF2-40B4-BE49-F238E27FC236}">
                  <a16:creationId xmlns:a16="http://schemas.microsoft.com/office/drawing/2014/main" id="{FA53F547-42A5-FCB0-6C96-9A8B42CD3984}"/>
                </a:ext>
              </a:extLst>
            </p:cNvPr>
            <p:cNvGrpSpPr/>
            <p:nvPr/>
          </p:nvGrpSpPr>
          <p:grpSpPr>
            <a:xfrm>
              <a:off x="813522" y="1749590"/>
              <a:ext cx="7286018" cy="4198149"/>
              <a:chOff x="796208" y="1751650"/>
              <a:chExt cx="7286018" cy="4198149"/>
            </a:xfrm>
          </p:grpSpPr>
          <p:grpSp>
            <p:nvGrpSpPr>
              <p:cNvPr id="68" name="Group 67">
                <a:extLst>
                  <a:ext uri="{FF2B5EF4-FFF2-40B4-BE49-F238E27FC236}">
                    <a16:creationId xmlns:a16="http://schemas.microsoft.com/office/drawing/2014/main" id="{D4794D7B-85A2-2A32-9CD5-0AE812FCC7F5}"/>
                  </a:ext>
                </a:extLst>
              </p:cNvPr>
              <p:cNvGrpSpPr/>
              <p:nvPr/>
            </p:nvGrpSpPr>
            <p:grpSpPr>
              <a:xfrm>
                <a:off x="796208" y="1751650"/>
                <a:ext cx="7286018" cy="4198149"/>
                <a:chOff x="110408" y="1751650"/>
                <a:chExt cx="7286018" cy="4198149"/>
              </a:xfrm>
            </p:grpSpPr>
            <p:grpSp>
              <p:nvGrpSpPr>
                <p:cNvPr id="70" name="Group 4">
                  <a:extLst>
                    <a:ext uri="{FF2B5EF4-FFF2-40B4-BE49-F238E27FC236}">
                      <a16:creationId xmlns:a16="http://schemas.microsoft.com/office/drawing/2014/main" id="{CB91BA71-A6A3-5C2E-E950-1B8F5AA55A23}"/>
                    </a:ext>
                  </a:extLst>
                </p:cNvPr>
                <p:cNvGrpSpPr>
                  <a:grpSpLocks/>
                </p:cNvGrpSpPr>
                <p:nvPr/>
              </p:nvGrpSpPr>
              <p:grpSpPr bwMode="auto">
                <a:xfrm>
                  <a:off x="110408" y="1751650"/>
                  <a:ext cx="7286018" cy="4198149"/>
                  <a:chOff x="1471244" y="1369027"/>
                  <a:chExt cx="6633956" cy="4028565"/>
                </a:xfrm>
              </p:grpSpPr>
              <p:pic>
                <p:nvPicPr>
                  <p:cNvPr id="75" name="Picture 7" descr="C:\Users\GorhamC\Desktop\canada.png">
                    <a:extLst>
                      <a:ext uri="{FF2B5EF4-FFF2-40B4-BE49-F238E27FC236}">
                        <a16:creationId xmlns:a16="http://schemas.microsoft.com/office/drawing/2014/main" id="{B4E18FB8-80D8-E7B2-5F57-B60D5B6D3EE1}"/>
                      </a:ext>
                    </a:extLst>
                  </p:cNvPr>
                  <p:cNvPicPr>
                    <a:picLocks noChangeAspect="1" noChangeArrowheads="1"/>
                  </p:cNvPicPr>
                  <p:nvPr/>
                </p:nvPicPr>
                <p:blipFill>
                  <a:blip r:embed="rId4">
                    <a:duotone>
                      <a:srgbClr val="F79646">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1738302" y="1369027"/>
                    <a:ext cx="6366898" cy="3907636"/>
                  </a:xfrm>
                  <a:prstGeom prst="rect">
                    <a:avLst/>
                  </a:prstGeom>
                  <a:noFill/>
                  <a:scene3d>
                    <a:camera prst="perspectiveRelaxedModerately" fov="6300000">
                      <a:rot lat="19200396" lon="21375516" rev="390342"/>
                    </a:camera>
                    <a:lightRig rig="threePt" dir="t"/>
                  </a:scene3d>
                  <a:extLst>
                    <a:ext uri="{909E8E84-426E-40DD-AFC4-6F175D3DCCD1}">
                      <a14:hiddenFill xmlns:a14="http://schemas.microsoft.com/office/drawing/2010/main">
                        <a:solidFill>
                          <a:srgbClr val="FFFFFF"/>
                        </a:solidFill>
                      </a14:hiddenFill>
                    </a:ext>
                  </a:extLst>
                </p:spPr>
              </p:pic>
              <p:sp>
                <p:nvSpPr>
                  <p:cNvPr id="76" name="TextBox 6">
                    <a:extLst>
                      <a:ext uri="{FF2B5EF4-FFF2-40B4-BE49-F238E27FC236}">
                        <a16:creationId xmlns:a16="http://schemas.microsoft.com/office/drawing/2014/main" id="{8B721D24-C51B-A648-5478-F90378ED42BE}"/>
                      </a:ext>
                    </a:extLst>
                  </p:cNvPr>
                  <p:cNvSpPr txBox="1">
                    <a:spLocks noChangeArrowheads="1"/>
                  </p:cNvSpPr>
                  <p:nvPr/>
                </p:nvSpPr>
                <p:spPr bwMode="auto">
                  <a:xfrm>
                    <a:off x="3819392" y="2118733"/>
                    <a:ext cx="45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prstClr val="black"/>
                      </a:solidFill>
                      <a:effectLst/>
                      <a:uLnTx/>
                      <a:uFillTx/>
                      <a:latin typeface="Verdana" pitchFamily="34" charset="0"/>
                    </a:endParaRPr>
                  </a:p>
                </p:txBody>
              </p:sp>
              <p:sp>
                <p:nvSpPr>
                  <p:cNvPr id="77" name="TextBox 7">
                    <a:extLst>
                      <a:ext uri="{FF2B5EF4-FFF2-40B4-BE49-F238E27FC236}">
                        <a16:creationId xmlns:a16="http://schemas.microsoft.com/office/drawing/2014/main" id="{1B9DC6D9-7732-CF9A-6543-856535474F2B}"/>
                      </a:ext>
                    </a:extLst>
                  </p:cNvPr>
                  <p:cNvSpPr txBox="1">
                    <a:spLocks noChangeArrowheads="1"/>
                  </p:cNvSpPr>
                  <p:nvPr/>
                </p:nvSpPr>
                <p:spPr bwMode="auto">
                  <a:xfrm>
                    <a:off x="2519593" y="5120593"/>
                    <a:ext cx="6394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prstClr val="black"/>
                      </a:solidFill>
                      <a:effectLst/>
                      <a:uLnTx/>
                      <a:uFillTx/>
                      <a:latin typeface="Verdana" pitchFamily="34" charset="0"/>
                    </a:endParaRPr>
                  </a:p>
                </p:txBody>
              </p:sp>
              <p:sp>
                <p:nvSpPr>
                  <p:cNvPr id="78" name="TextBox 8">
                    <a:extLst>
                      <a:ext uri="{FF2B5EF4-FFF2-40B4-BE49-F238E27FC236}">
                        <a16:creationId xmlns:a16="http://schemas.microsoft.com/office/drawing/2014/main" id="{F6A78B24-609C-1836-107F-CD10DE4569A1}"/>
                      </a:ext>
                    </a:extLst>
                  </p:cNvPr>
                  <p:cNvSpPr txBox="1">
                    <a:spLocks noChangeArrowheads="1"/>
                  </p:cNvSpPr>
                  <p:nvPr/>
                </p:nvSpPr>
                <p:spPr bwMode="auto">
                  <a:xfrm>
                    <a:off x="1696043" y="4129978"/>
                    <a:ext cx="458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BC</a:t>
                    </a:r>
                  </a:p>
                </p:txBody>
              </p:sp>
              <p:sp>
                <p:nvSpPr>
                  <p:cNvPr id="79" name="TextBox 9">
                    <a:extLst>
                      <a:ext uri="{FF2B5EF4-FFF2-40B4-BE49-F238E27FC236}">
                        <a16:creationId xmlns:a16="http://schemas.microsoft.com/office/drawing/2014/main" id="{8CEA4D92-09C1-27C6-0673-4CEB95F3EB90}"/>
                      </a:ext>
                    </a:extLst>
                  </p:cNvPr>
                  <p:cNvSpPr txBox="1">
                    <a:spLocks noChangeArrowheads="1"/>
                  </p:cNvSpPr>
                  <p:nvPr/>
                </p:nvSpPr>
                <p:spPr bwMode="auto">
                  <a:xfrm>
                    <a:off x="2455727" y="4129977"/>
                    <a:ext cx="4396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AB</a:t>
                    </a:r>
                  </a:p>
                </p:txBody>
              </p:sp>
              <p:sp>
                <p:nvSpPr>
                  <p:cNvPr id="80" name="Rectangle 79">
                    <a:extLst>
                      <a:ext uri="{FF2B5EF4-FFF2-40B4-BE49-F238E27FC236}">
                        <a16:creationId xmlns:a16="http://schemas.microsoft.com/office/drawing/2014/main" id="{1C025726-4683-13BC-1012-5B66DE6F97E4}"/>
                      </a:ext>
                    </a:extLst>
                  </p:cNvPr>
                  <p:cNvSpPr/>
                  <p:nvPr/>
                </p:nvSpPr>
                <p:spPr>
                  <a:xfrm>
                    <a:off x="3448880" y="2694471"/>
                    <a:ext cx="191490" cy="1400300"/>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1" name="Rectangle 80">
                    <a:extLst>
                      <a:ext uri="{FF2B5EF4-FFF2-40B4-BE49-F238E27FC236}">
                        <a16:creationId xmlns:a16="http://schemas.microsoft.com/office/drawing/2014/main" id="{90E6C99B-5504-8DCD-4390-43A2BF76A344}"/>
                      </a:ext>
                    </a:extLst>
                  </p:cNvPr>
                  <p:cNvSpPr/>
                  <p:nvPr/>
                </p:nvSpPr>
                <p:spPr>
                  <a:xfrm>
                    <a:off x="1800299" y="3077983"/>
                    <a:ext cx="191490" cy="1007569"/>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82" name="Rectangle 81">
                    <a:extLst>
                      <a:ext uri="{FF2B5EF4-FFF2-40B4-BE49-F238E27FC236}">
                        <a16:creationId xmlns:a16="http://schemas.microsoft.com/office/drawing/2014/main" id="{9DE13427-3963-017D-30C6-82E82A2E0637}"/>
                      </a:ext>
                    </a:extLst>
                  </p:cNvPr>
                  <p:cNvSpPr/>
                  <p:nvPr/>
                </p:nvSpPr>
                <p:spPr>
                  <a:xfrm>
                    <a:off x="5144271" y="3357027"/>
                    <a:ext cx="191490" cy="745844"/>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3" name="TextBox 14">
                    <a:extLst>
                      <a:ext uri="{FF2B5EF4-FFF2-40B4-BE49-F238E27FC236}">
                        <a16:creationId xmlns:a16="http://schemas.microsoft.com/office/drawing/2014/main" id="{8774F664-FD0F-93F3-69FB-58E81A98B1AD}"/>
                      </a:ext>
                    </a:extLst>
                  </p:cNvPr>
                  <p:cNvSpPr txBox="1">
                    <a:spLocks noChangeArrowheads="1"/>
                  </p:cNvSpPr>
                  <p:nvPr/>
                </p:nvSpPr>
                <p:spPr bwMode="auto">
                  <a:xfrm>
                    <a:off x="3247187" y="4154705"/>
                    <a:ext cx="3983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SK</a:t>
                    </a:r>
                  </a:p>
                </p:txBody>
              </p:sp>
              <p:sp>
                <p:nvSpPr>
                  <p:cNvPr id="84" name="TextBox 15">
                    <a:extLst>
                      <a:ext uri="{FF2B5EF4-FFF2-40B4-BE49-F238E27FC236}">
                        <a16:creationId xmlns:a16="http://schemas.microsoft.com/office/drawing/2014/main" id="{81DCC1EF-47C4-EE4A-3811-42286DDCF739}"/>
                      </a:ext>
                    </a:extLst>
                  </p:cNvPr>
                  <p:cNvSpPr txBox="1">
                    <a:spLocks noChangeArrowheads="1"/>
                  </p:cNvSpPr>
                  <p:nvPr/>
                </p:nvSpPr>
                <p:spPr bwMode="auto">
                  <a:xfrm>
                    <a:off x="3883401" y="4150678"/>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MB</a:t>
                    </a:r>
                  </a:p>
                </p:txBody>
              </p:sp>
              <p:sp>
                <p:nvSpPr>
                  <p:cNvPr id="85" name="TextBox 16">
                    <a:extLst>
                      <a:ext uri="{FF2B5EF4-FFF2-40B4-BE49-F238E27FC236}">
                        <a16:creationId xmlns:a16="http://schemas.microsoft.com/office/drawing/2014/main" id="{109A1245-196D-2FC9-7C5C-5EBCFB345B70}"/>
                      </a:ext>
                    </a:extLst>
                  </p:cNvPr>
                  <p:cNvSpPr txBox="1">
                    <a:spLocks noChangeArrowheads="1"/>
                  </p:cNvSpPr>
                  <p:nvPr/>
                </p:nvSpPr>
                <p:spPr bwMode="auto">
                  <a:xfrm>
                    <a:off x="4883686" y="4150679"/>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a:ln>
                          <a:noFill/>
                        </a:ln>
                        <a:solidFill>
                          <a:prstClr val="black"/>
                        </a:solidFill>
                        <a:effectLst/>
                        <a:uLnTx/>
                        <a:uFillTx/>
                        <a:latin typeface="Arial" charset="0"/>
                        <a:cs typeface="Arial" charset="0"/>
                      </a:rPr>
                      <a:t>ON</a:t>
                    </a:r>
                  </a:p>
                </p:txBody>
              </p:sp>
              <p:sp>
                <p:nvSpPr>
                  <p:cNvPr id="86" name="TextBox 17">
                    <a:extLst>
                      <a:ext uri="{FF2B5EF4-FFF2-40B4-BE49-F238E27FC236}">
                        <a16:creationId xmlns:a16="http://schemas.microsoft.com/office/drawing/2014/main" id="{0007FE5E-17BF-17C3-A78C-B1CCC154FD16}"/>
                      </a:ext>
                    </a:extLst>
                  </p:cNvPr>
                  <p:cNvSpPr txBox="1">
                    <a:spLocks noChangeArrowheads="1"/>
                  </p:cNvSpPr>
                  <p:nvPr/>
                </p:nvSpPr>
                <p:spPr bwMode="auto">
                  <a:xfrm>
                    <a:off x="6113132" y="4122662"/>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QC</a:t>
                    </a:r>
                  </a:p>
                </p:txBody>
              </p:sp>
              <p:sp>
                <p:nvSpPr>
                  <p:cNvPr id="87" name="Rectangle 86">
                    <a:extLst>
                      <a:ext uri="{FF2B5EF4-FFF2-40B4-BE49-F238E27FC236}">
                        <a16:creationId xmlns:a16="http://schemas.microsoft.com/office/drawing/2014/main" id="{129A6B97-AC3E-32AD-8A78-77067E85934E}"/>
                      </a:ext>
                    </a:extLst>
                  </p:cNvPr>
                  <p:cNvSpPr/>
                  <p:nvPr/>
                </p:nvSpPr>
                <p:spPr>
                  <a:xfrm>
                    <a:off x="4206897" y="3686108"/>
                    <a:ext cx="191490" cy="412004"/>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88" name="Rectangle 87">
                    <a:extLst>
                      <a:ext uri="{FF2B5EF4-FFF2-40B4-BE49-F238E27FC236}">
                        <a16:creationId xmlns:a16="http://schemas.microsoft.com/office/drawing/2014/main" id="{F4AC961E-BF6C-3A39-12C3-3F23BAF40439}"/>
                      </a:ext>
                    </a:extLst>
                  </p:cNvPr>
                  <p:cNvSpPr/>
                  <p:nvPr/>
                </p:nvSpPr>
                <p:spPr>
                  <a:xfrm>
                    <a:off x="6454356" y="3783929"/>
                    <a:ext cx="191490" cy="316862"/>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89" name="TextBox 20">
                    <a:extLst>
                      <a:ext uri="{FF2B5EF4-FFF2-40B4-BE49-F238E27FC236}">
                        <a16:creationId xmlns:a16="http://schemas.microsoft.com/office/drawing/2014/main" id="{6CA44B16-536D-F492-30EB-B73710A30D5E}"/>
                      </a:ext>
                    </a:extLst>
                  </p:cNvPr>
                  <p:cNvSpPr txBox="1">
                    <a:spLocks noChangeArrowheads="1"/>
                  </p:cNvSpPr>
                  <p:nvPr/>
                </p:nvSpPr>
                <p:spPr bwMode="auto">
                  <a:xfrm>
                    <a:off x="7351250" y="4118418"/>
                    <a:ext cx="489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ATL</a:t>
                    </a:r>
                  </a:p>
                </p:txBody>
              </p:sp>
              <p:cxnSp>
                <p:nvCxnSpPr>
                  <p:cNvPr id="90" name="Straight Connector 89">
                    <a:extLst>
                      <a:ext uri="{FF2B5EF4-FFF2-40B4-BE49-F238E27FC236}">
                        <a16:creationId xmlns:a16="http://schemas.microsoft.com/office/drawing/2014/main" id="{A84696ED-F918-C850-FEDB-CE579C3D5A1B}"/>
                      </a:ext>
                    </a:extLst>
                  </p:cNvPr>
                  <p:cNvCxnSpPr>
                    <a:cxnSpLocks/>
                  </p:cNvCxnSpPr>
                  <p:nvPr/>
                </p:nvCxnSpPr>
                <p:spPr>
                  <a:xfrm>
                    <a:off x="1493713" y="4098112"/>
                    <a:ext cx="6606910" cy="22963"/>
                  </a:xfrm>
                  <a:prstGeom prst="line">
                    <a:avLst/>
                  </a:prstGeom>
                  <a:noFill/>
                  <a:ln w="9525" cap="flat" cmpd="sng" algn="ctr">
                    <a:solidFill>
                      <a:srgbClr val="4F81BD">
                        <a:shade val="95000"/>
                        <a:satMod val="105000"/>
                      </a:srgbClr>
                    </a:solidFill>
                    <a:prstDash val="solid"/>
                  </a:ln>
                  <a:effectLst/>
                </p:spPr>
              </p:cxnSp>
              <p:sp>
                <p:nvSpPr>
                  <p:cNvPr id="91" name="Rectangle 90">
                    <a:extLst>
                      <a:ext uri="{FF2B5EF4-FFF2-40B4-BE49-F238E27FC236}">
                        <a16:creationId xmlns:a16="http://schemas.microsoft.com/office/drawing/2014/main" id="{616FB3AF-24B8-1415-F2F1-483B27079B7D}"/>
                      </a:ext>
                    </a:extLst>
                  </p:cNvPr>
                  <p:cNvSpPr/>
                  <p:nvPr/>
                </p:nvSpPr>
                <p:spPr>
                  <a:xfrm>
                    <a:off x="4931990" y="3903282"/>
                    <a:ext cx="191490" cy="191484"/>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2" name="Rectangle 91">
                    <a:extLst>
                      <a:ext uri="{FF2B5EF4-FFF2-40B4-BE49-F238E27FC236}">
                        <a16:creationId xmlns:a16="http://schemas.microsoft.com/office/drawing/2014/main" id="{F5905D28-5E49-218E-B026-C0C905FE230B}"/>
                      </a:ext>
                    </a:extLst>
                  </p:cNvPr>
                  <p:cNvSpPr/>
                  <p:nvPr/>
                </p:nvSpPr>
                <p:spPr>
                  <a:xfrm>
                    <a:off x="1471244" y="2580401"/>
                    <a:ext cx="832727" cy="376653"/>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8</a:t>
                    </a:r>
                    <a:r>
                      <a:rPr lang="en-US" sz="1400" b="1" noProof="0" dirty="0">
                        <a:solidFill>
                          <a:srgbClr val="9BBB59">
                            <a:lumMod val="50000"/>
                          </a:srgbClr>
                        </a:solidFill>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25</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3" name="Rectangle 92">
                    <a:extLst>
                      <a:ext uri="{FF2B5EF4-FFF2-40B4-BE49-F238E27FC236}">
                        <a16:creationId xmlns:a16="http://schemas.microsoft.com/office/drawing/2014/main" id="{A77A8552-A7D1-0751-46CF-53E993D8EDB6}"/>
                      </a:ext>
                    </a:extLst>
                  </p:cNvPr>
                  <p:cNvSpPr/>
                  <p:nvPr/>
                </p:nvSpPr>
                <p:spPr>
                  <a:xfrm>
                    <a:off x="3128261" y="2224473"/>
                    <a:ext cx="832727" cy="366278"/>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32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3</a:t>
                    </a:r>
                  </a:p>
                </p:txBody>
              </p:sp>
              <p:sp>
                <p:nvSpPr>
                  <p:cNvPr id="94" name="Rectangle 93">
                    <a:extLst>
                      <a:ext uri="{FF2B5EF4-FFF2-40B4-BE49-F238E27FC236}">
                        <a16:creationId xmlns:a16="http://schemas.microsoft.com/office/drawing/2014/main" id="{083E7790-A3CB-3636-60F5-93280583C42B}"/>
                      </a:ext>
                    </a:extLst>
                  </p:cNvPr>
                  <p:cNvSpPr/>
                  <p:nvPr/>
                </p:nvSpPr>
                <p:spPr>
                  <a:xfrm>
                    <a:off x="3914805" y="3226180"/>
                    <a:ext cx="805558" cy="364254"/>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58336"/>
                        </a:solidFill>
                        <a:effectLst/>
                        <a:uLnTx/>
                        <a:uFillTx/>
                        <a:latin typeface="Arial Black" panose="020B0A04020102020204" pitchFamily="34" charset="0"/>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9</a:t>
                    </a:r>
                    <a:r>
                      <a:rPr lang="en-US" sz="1400" b="1" dirty="0">
                        <a:solidFill>
                          <a:srgbClr val="7030A0"/>
                        </a:solidFill>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5" name="Rectangle 94">
                    <a:extLst>
                      <a:ext uri="{FF2B5EF4-FFF2-40B4-BE49-F238E27FC236}">
                        <a16:creationId xmlns:a16="http://schemas.microsoft.com/office/drawing/2014/main" id="{8A68F20D-4F99-70DB-62F3-61C49F24E88C}"/>
                      </a:ext>
                    </a:extLst>
                  </p:cNvPr>
                  <p:cNvSpPr/>
                  <p:nvPr/>
                </p:nvSpPr>
                <p:spPr>
                  <a:xfrm>
                    <a:off x="4823653" y="2867928"/>
                    <a:ext cx="832726" cy="372290"/>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algn="ctr">
                      <a:defRPr/>
                    </a:pPr>
                    <a:r>
                      <a:rPr kumimoji="0" lang="en-US" sz="1400" b="1" i="0" u="none" strike="noStrike" kern="0" cap="none" spc="0" normalizeH="0" baseline="0" noProof="0" dirty="0">
                        <a:ln>
                          <a:noFill/>
                        </a:ln>
                        <a:solidFill>
                          <a:srgbClr val="558336"/>
                        </a:solidFill>
                        <a:effectLst/>
                        <a:uLnTx/>
                        <a:uFillTx/>
                        <a:latin typeface="Arial Black" panose="020B0A04020102020204" pitchFamily="34" charset="0"/>
                        <a:ea typeface="+mn-ea"/>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20</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2</a:t>
                    </a:r>
                  </a:p>
                </p:txBody>
              </p:sp>
              <p:sp>
                <p:nvSpPr>
                  <p:cNvPr id="96" name="Rectangle 95">
                    <a:extLst>
                      <a:ext uri="{FF2B5EF4-FFF2-40B4-BE49-F238E27FC236}">
                        <a16:creationId xmlns:a16="http://schemas.microsoft.com/office/drawing/2014/main" id="{FAE9EF48-C653-90A8-7BBE-D34B3831D9F9}"/>
                      </a:ext>
                    </a:extLst>
                  </p:cNvPr>
                  <p:cNvSpPr/>
                  <p:nvPr/>
                </p:nvSpPr>
                <p:spPr>
                  <a:xfrm>
                    <a:off x="6138955" y="3305191"/>
                    <a:ext cx="805557" cy="364254"/>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sp>
                <p:nvSpPr>
                  <p:cNvPr id="97" name="Rectangle 96">
                    <a:extLst>
                      <a:ext uri="{FF2B5EF4-FFF2-40B4-BE49-F238E27FC236}">
                        <a16:creationId xmlns:a16="http://schemas.microsoft.com/office/drawing/2014/main" id="{F9263ED5-1037-9337-57EE-4A3861218F72}"/>
                      </a:ext>
                    </a:extLst>
                  </p:cNvPr>
                  <p:cNvSpPr/>
                  <p:nvPr/>
                </p:nvSpPr>
                <p:spPr>
                  <a:xfrm>
                    <a:off x="2663109" y="3729949"/>
                    <a:ext cx="191490" cy="359336"/>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8" name="Rectangle 97">
                    <a:extLst>
                      <a:ext uri="{FF2B5EF4-FFF2-40B4-BE49-F238E27FC236}">
                        <a16:creationId xmlns:a16="http://schemas.microsoft.com/office/drawing/2014/main" id="{D982E3A1-6706-A7B4-0930-8F3A51BB90F4}"/>
                      </a:ext>
                    </a:extLst>
                  </p:cNvPr>
                  <p:cNvSpPr/>
                  <p:nvPr/>
                </p:nvSpPr>
                <p:spPr>
                  <a:xfrm>
                    <a:off x="2344812" y="3240218"/>
                    <a:ext cx="828084" cy="346518"/>
                  </a:xfrm>
                  <a:prstGeom prst="rect">
                    <a:avLst/>
                  </a:prstGeom>
                  <a:solidFill>
                    <a:srgbClr val="FFFFFF">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2</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8</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ea typeface="+mn-ea"/>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1</a:t>
                    </a:r>
                  </a:p>
                </p:txBody>
              </p:sp>
              <p:sp>
                <p:nvSpPr>
                  <p:cNvPr id="99" name="Rectangle 98">
                    <a:extLst>
                      <a:ext uri="{FF2B5EF4-FFF2-40B4-BE49-F238E27FC236}">
                        <a16:creationId xmlns:a16="http://schemas.microsoft.com/office/drawing/2014/main" id="{548787F1-B45F-3CA1-EFA1-5B94B4126355}"/>
                      </a:ext>
                    </a:extLst>
                  </p:cNvPr>
                  <p:cNvSpPr/>
                  <p:nvPr/>
                </p:nvSpPr>
                <p:spPr>
                  <a:xfrm>
                    <a:off x="7642856" y="3906766"/>
                    <a:ext cx="191490" cy="198182"/>
                  </a:xfrm>
                  <a:prstGeom prst="rect">
                    <a:avLst/>
                  </a:prstGeom>
                  <a:solidFill>
                    <a:srgbClr val="8064A2">
                      <a:lumMod val="60000"/>
                      <a:lumOff val="4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grpSp>
            <p:sp>
              <p:nvSpPr>
                <p:cNvPr id="71" name="Rectangle 70">
                  <a:extLst>
                    <a:ext uri="{FF2B5EF4-FFF2-40B4-BE49-F238E27FC236}">
                      <a16:creationId xmlns:a16="http://schemas.microsoft.com/office/drawing/2014/main" id="{A544A918-4E7F-EEF9-B226-5742D66B0F73}"/>
                    </a:ext>
                  </a:extLst>
                </p:cNvPr>
                <p:cNvSpPr/>
                <p:nvPr/>
              </p:nvSpPr>
              <p:spPr bwMode="auto">
                <a:xfrm>
                  <a:off x="703343" y="452759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72" name="Rectangle 71">
                  <a:extLst>
                    <a:ext uri="{FF2B5EF4-FFF2-40B4-BE49-F238E27FC236}">
                      <a16:creationId xmlns:a16="http://schemas.microsoft.com/office/drawing/2014/main" id="{0C2298BB-250F-112B-7E15-83CC939C632C}"/>
                    </a:ext>
                  </a:extLst>
                </p:cNvPr>
                <p:cNvSpPr/>
                <p:nvPr/>
              </p:nvSpPr>
              <p:spPr bwMode="auto">
                <a:xfrm>
                  <a:off x="2517404" y="4467546"/>
                  <a:ext cx="210312" cy="11887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73" name="Rectangle 72">
                  <a:extLst>
                    <a:ext uri="{FF2B5EF4-FFF2-40B4-BE49-F238E27FC236}">
                      <a16:creationId xmlns:a16="http://schemas.microsoft.com/office/drawing/2014/main" id="{143731D9-67F1-DC96-1391-F029B4F36660}"/>
                    </a:ext>
                  </a:extLst>
                </p:cNvPr>
                <p:cNvSpPr/>
                <p:nvPr/>
              </p:nvSpPr>
              <p:spPr bwMode="auto">
                <a:xfrm>
                  <a:off x="3345924" y="453624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74" name="Rectangle 73">
                  <a:extLst>
                    <a:ext uri="{FF2B5EF4-FFF2-40B4-BE49-F238E27FC236}">
                      <a16:creationId xmlns:a16="http://schemas.microsoft.com/office/drawing/2014/main" id="{FBC104A4-0E02-A95F-87EA-FB66B3C15B39}"/>
                    </a:ext>
                  </a:extLst>
                </p:cNvPr>
                <p:cNvSpPr/>
                <p:nvPr/>
              </p:nvSpPr>
              <p:spPr bwMode="auto">
                <a:xfrm>
                  <a:off x="4376514" y="4501813"/>
                  <a:ext cx="210312" cy="90318"/>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grpSp>
          <p:sp>
            <p:nvSpPr>
              <p:cNvPr id="69" name="Rectangle 68">
                <a:extLst>
                  <a:ext uri="{FF2B5EF4-FFF2-40B4-BE49-F238E27FC236}">
                    <a16:creationId xmlns:a16="http://schemas.microsoft.com/office/drawing/2014/main" id="{A1050ED8-10D6-E725-74B3-6EAE24E3575E}"/>
                  </a:ext>
                </a:extLst>
              </p:cNvPr>
              <p:cNvSpPr/>
              <p:nvPr/>
            </p:nvSpPr>
            <p:spPr bwMode="auto">
              <a:xfrm>
                <a:off x="6036440" y="4485783"/>
                <a:ext cx="210312" cy="10928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sp>
          <p:nvSpPr>
            <p:cNvPr id="57" name="Rectangle 56">
              <a:extLst>
                <a:ext uri="{FF2B5EF4-FFF2-40B4-BE49-F238E27FC236}">
                  <a16:creationId xmlns:a16="http://schemas.microsoft.com/office/drawing/2014/main" id="{B99E17F1-DEF4-BE24-26AA-DF4359780F90}"/>
                </a:ext>
              </a:extLst>
            </p:cNvPr>
            <p:cNvSpPr/>
            <p:nvPr/>
          </p:nvSpPr>
          <p:spPr bwMode="auto">
            <a:xfrm>
              <a:off x="7238077" y="3766443"/>
              <a:ext cx="884737" cy="379587"/>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a:solidFill>
                    <a:srgbClr val="558336"/>
                  </a:solidFill>
                  <a:latin typeface="Arial Black" panose="020B0A04020102020204" pitchFamily="34" charset="0"/>
                  <a:cs typeface="Arial" panose="020B0604020202020204" pitchFamily="34" charset="0"/>
                </a:rPr>
                <a:t>7</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4</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sp>
          <p:nvSpPr>
            <p:cNvPr id="58" name="Rectangle 57">
              <a:extLst>
                <a:ext uri="{FF2B5EF4-FFF2-40B4-BE49-F238E27FC236}">
                  <a16:creationId xmlns:a16="http://schemas.microsoft.com/office/drawing/2014/main" id="{3259A027-AF64-0A2A-E798-AA869C53ED64}"/>
                </a:ext>
              </a:extLst>
            </p:cNvPr>
            <p:cNvSpPr/>
            <p:nvPr/>
          </p:nvSpPr>
          <p:spPr bwMode="auto">
            <a:xfrm>
              <a:off x="1893090" y="4477200"/>
              <a:ext cx="210312" cy="10680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9" name="Rectangle 58">
              <a:extLst>
                <a:ext uri="{FF2B5EF4-FFF2-40B4-BE49-F238E27FC236}">
                  <a16:creationId xmlns:a16="http://schemas.microsoft.com/office/drawing/2014/main" id="{6E92E60B-8AFF-C5C1-E24D-1CC868CDCC0A}"/>
                </a:ext>
              </a:extLst>
            </p:cNvPr>
            <p:cNvSpPr/>
            <p:nvPr/>
          </p:nvSpPr>
          <p:spPr bwMode="auto">
            <a:xfrm>
              <a:off x="2755216" y="4267309"/>
              <a:ext cx="210312" cy="31465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0" name="Rectangle 59">
              <a:extLst>
                <a:ext uri="{FF2B5EF4-FFF2-40B4-BE49-F238E27FC236}">
                  <a16:creationId xmlns:a16="http://schemas.microsoft.com/office/drawing/2014/main" id="{2655B6FB-91BE-878D-6B94-7818E5A08EE0}"/>
                </a:ext>
              </a:extLst>
            </p:cNvPr>
            <p:cNvSpPr/>
            <p:nvPr/>
          </p:nvSpPr>
          <p:spPr bwMode="auto">
            <a:xfrm flipV="1">
              <a:off x="938815" y="4202090"/>
              <a:ext cx="215050" cy="374462"/>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1" name="TextBox 14">
              <a:extLst>
                <a:ext uri="{FF2B5EF4-FFF2-40B4-BE49-F238E27FC236}">
                  <a16:creationId xmlns:a16="http://schemas.microsoft.com/office/drawing/2014/main" id="{751C275C-AE05-444E-8D8D-DAE1F8E34A47}"/>
                </a:ext>
              </a:extLst>
            </p:cNvPr>
            <p:cNvSpPr txBox="1">
              <a:spLocks noChangeArrowheads="1"/>
            </p:cNvSpPr>
            <p:nvPr/>
          </p:nvSpPr>
          <p:spPr bwMode="auto">
            <a:xfrm>
              <a:off x="2018462" y="2914544"/>
              <a:ext cx="5876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lnSpc>
                  <a:spcPct val="90000"/>
                </a:lnSpc>
                <a:spcBef>
                  <a:spcPct val="0"/>
                </a:spcBef>
                <a:spcAft>
                  <a:spcPct val="37000"/>
                </a:spcAft>
                <a:defRPr>
                  <a:solidFill>
                    <a:schemeClr val="tx1"/>
                  </a:solidFill>
                  <a:latin typeface="Verdana" pitchFamily="34" charset="0"/>
                </a:defRPr>
              </a:lvl6pPr>
              <a:lvl7pPr marL="2971800" indent="-228600" eaLnBrk="0" fontAlgn="base" hangingPunct="0">
                <a:lnSpc>
                  <a:spcPct val="90000"/>
                </a:lnSpc>
                <a:spcBef>
                  <a:spcPct val="0"/>
                </a:spcBef>
                <a:spcAft>
                  <a:spcPct val="37000"/>
                </a:spcAft>
                <a:defRPr>
                  <a:solidFill>
                    <a:schemeClr val="tx1"/>
                  </a:solidFill>
                  <a:latin typeface="Verdana" pitchFamily="34" charset="0"/>
                </a:defRPr>
              </a:lvl7pPr>
              <a:lvl8pPr marL="3429000" indent="-228600" eaLnBrk="0" fontAlgn="base" hangingPunct="0">
                <a:lnSpc>
                  <a:spcPct val="90000"/>
                </a:lnSpc>
                <a:spcBef>
                  <a:spcPct val="0"/>
                </a:spcBef>
                <a:spcAft>
                  <a:spcPct val="37000"/>
                </a:spcAft>
                <a:defRPr>
                  <a:solidFill>
                    <a:schemeClr val="tx1"/>
                  </a:solidFill>
                  <a:latin typeface="Verdana" pitchFamily="34" charset="0"/>
                </a:defRPr>
              </a:lvl8pPr>
              <a:lvl9pPr marL="3886200" indent="-228600" eaLnBrk="0" fontAlgn="base" hangingPunct="0">
                <a:lnSpc>
                  <a:spcPct val="90000"/>
                </a:lnSpc>
                <a:spcBef>
                  <a:spcPct val="0"/>
                </a:spcBef>
                <a:spcAft>
                  <a:spcPct val="37000"/>
                </a:spcAft>
                <a:defRPr>
                  <a:solidFill>
                    <a:schemeClr val="tx1"/>
                  </a:solidFill>
                  <a:latin typeface="Verdana" pitchFamily="34"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prstClr val="black"/>
                  </a:solidFill>
                  <a:effectLst/>
                  <a:uLnTx/>
                  <a:uFillTx/>
                  <a:latin typeface="Arial" charset="0"/>
                  <a:cs typeface="Arial" charset="0"/>
                </a:rPr>
                <a:t>NWT</a:t>
              </a:r>
            </a:p>
          </p:txBody>
        </p:sp>
        <p:sp>
          <p:nvSpPr>
            <p:cNvPr id="62" name="Rectangle 61">
              <a:extLst>
                <a:ext uri="{FF2B5EF4-FFF2-40B4-BE49-F238E27FC236}">
                  <a16:creationId xmlns:a16="http://schemas.microsoft.com/office/drawing/2014/main" id="{B032F629-6230-C346-58CE-B96EBD7BBC22}"/>
                </a:ext>
              </a:extLst>
            </p:cNvPr>
            <p:cNvSpPr/>
            <p:nvPr/>
          </p:nvSpPr>
          <p:spPr bwMode="auto">
            <a:xfrm>
              <a:off x="1616769" y="2526302"/>
              <a:ext cx="914577" cy="381697"/>
            </a:xfrm>
            <a:prstGeom prst="rect">
              <a:avLst/>
            </a:prstGeom>
            <a:solidFill>
              <a:srgbClr val="4F81BD">
                <a:lumMod val="20000"/>
                <a:lumOff val="80000"/>
                <a:alpha val="35000"/>
              </a:srgbClr>
            </a:solidFill>
            <a:ln w="25400" cap="flat" cmpd="sng" algn="ctr">
              <a:solidFill>
                <a:schemeClr val="tx1"/>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dirty="0">
                  <a:solidFill>
                    <a:srgbClr val="558336"/>
                  </a:solidFill>
                  <a:latin typeface="Arial Black" panose="020B0A04020102020204" pitchFamily="34" charset="0"/>
                  <a:cs typeface="Arial" panose="020B0604020202020204" pitchFamily="34" charset="0"/>
                </a:rPr>
                <a:t>1</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8970A8"/>
                  </a:solidFill>
                  <a:latin typeface="Arial Black" panose="020B0A04020102020204" pitchFamily="34" charset="0"/>
                  <a:cs typeface="Arial" panose="020B0604020202020204" pitchFamily="34" charset="0"/>
                </a:rPr>
                <a:t>0</a:t>
              </a:r>
              <a:r>
                <a:rPr kumimoji="0" lang="en-US" sz="1400" b="1" i="0" u="none" strike="noStrike" kern="0" cap="none" spc="0" normalizeH="0" baseline="0" noProof="0" dirty="0">
                  <a:ln>
                    <a:noFill/>
                  </a:ln>
                  <a:solidFill>
                    <a:prstClr val="black"/>
                  </a:solidFill>
                  <a:effectLst/>
                  <a:uLnTx/>
                  <a:uFillTx/>
                  <a:latin typeface="Arial Black" panose="020B0A04020102020204" pitchFamily="34" charset="0"/>
                  <a:cs typeface="Arial" panose="020B0604020202020204" pitchFamily="34" charset="0"/>
                </a:rPr>
                <a:t>/</a:t>
              </a:r>
              <a:r>
                <a:rPr lang="en-US" sz="1400" b="1" kern="0" dirty="0">
                  <a:solidFill>
                    <a:srgbClr val="75ABDD"/>
                  </a:solidFill>
                  <a:latin typeface="Arial Black" panose="020B0A04020102020204" pitchFamily="34" charset="0"/>
                  <a:cs typeface="Arial" panose="020B0604020202020204" pitchFamily="34" charset="0"/>
                </a:rPr>
                <a:t>0</a:t>
              </a:r>
            </a:p>
          </p:txBody>
        </p:sp>
        <p:cxnSp>
          <p:nvCxnSpPr>
            <p:cNvPr id="63" name="Straight Connector 62">
              <a:extLst>
                <a:ext uri="{FF2B5EF4-FFF2-40B4-BE49-F238E27FC236}">
                  <a16:creationId xmlns:a16="http://schemas.microsoft.com/office/drawing/2014/main" id="{3622EE56-2A2E-C9B2-48FD-02E2340FFCEB}"/>
                </a:ext>
              </a:extLst>
            </p:cNvPr>
            <p:cNvCxnSpPr>
              <a:cxnSpLocks/>
            </p:cNvCxnSpPr>
            <p:nvPr/>
          </p:nvCxnSpPr>
          <p:spPr bwMode="auto">
            <a:xfrm>
              <a:off x="2279550" y="3467595"/>
              <a:ext cx="361381" cy="1192"/>
            </a:xfrm>
            <a:prstGeom prst="line">
              <a:avLst/>
            </a:prstGeom>
            <a:noFill/>
            <a:ln w="9525" cap="flat" cmpd="sng" algn="ctr">
              <a:solidFill>
                <a:srgbClr val="4F81BD">
                  <a:shade val="95000"/>
                  <a:satMod val="105000"/>
                </a:srgbClr>
              </a:solidFill>
              <a:prstDash val="solid"/>
            </a:ln>
            <a:effectLst/>
          </p:spPr>
        </p:cxnSp>
        <p:sp>
          <p:nvSpPr>
            <p:cNvPr id="64" name="Rectangle 63">
              <a:extLst>
                <a:ext uri="{FF2B5EF4-FFF2-40B4-BE49-F238E27FC236}">
                  <a16:creationId xmlns:a16="http://schemas.microsoft.com/office/drawing/2014/main" id="{9700D0EB-6D40-A13F-9475-3C26D0102B40}"/>
                </a:ext>
              </a:extLst>
            </p:cNvPr>
            <p:cNvSpPr/>
            <p:nvPr/>
          </p:nvSpPr>
          <p:spPr bwMode="auto">
            <a:xfrm>
              <a:off x="2351952" y="3395945"/>
              <a:ext cx="210312" cy="52722"/>
            </a:xfrm>
            <a:prstGeom prst="rect">
              <a:avLst/>
            </a:prstGeom>
            <a:solidFill>
              <a:srgbClr val="C3D69B"/>
            </a:solidFill>
            <a:ln w="25400" cap="flat" cmpd="sng" algn="ctr">
              <a:solidFill>
                <a:srgbClr val="4F6228"/>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5" name="Rectangle 64">
              <a:extLst>
                <a:ext uri="{FF2B5EF4-FFF2-40B4-BE49-F238E27FC236}">
                  <a16:creationId xmlns:a16="http://schemas.microsoft.com/office/drawing/2014/main" id="{D3467744-1EF0-02B5-8008-A46417BEA1F6}"/>
                </a:ext>
              </a:extLst>
            </p:cNvPr>
            <p:cNvSpPr/>
            <p:nvPr/>
          </p:nvSpPr>
          <p:spPr bwMode="auto">
            <a:xfrm>
              <a:off x="2353846" y="4525535"/>
              <a:ext cx="210312" cy="52722"/>
            </a:xfrm>
            <a:prstGeom prst="rect">
              <a:avLst/>
            </a:prstGeom>
            <a:solidFill>
              <a:srgbClr val="75ABDD"/>
            </a:solidFill>
            <a:ln w="25400" cap="flat" cmpd="sng" algn="ctr">
              <a:solidFill>
                <a:schemeClr val="accent5">
                  <a:lumMod val="50000"/>
                </a:scheme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6" name="Rectangle 65">
              <a:extLst>
                <a:ext uri="{FF2B5EF4-FFF2-40B4-BE49-F238E27FC236}">
                  <a16:creationId xmlns:a16="http://schemas.microsoft.com/office/drawing/2014/main" id="{E7142E6F-0D51-39AA-0965-0D3CACF70038}"/>
                </a:ext>
              </a:extLst>
            </p:cNvPr>
            <p:cNvSpPr/>
            <p:nvPr/>
          </p:nvSpPr>
          <p:spPr bwMode="auto">
            <a:xfrm>
              <a:off x="3588005" y="4384813"/>
              <a:ext cx="210312" cy="199545"/>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7" name="Rectangle 66">
              <a:extLst>
                <a:ext uri="{FF2B5EF4-FFF2-40B4-BE49-F238E27FC236}">
                  <a16:creationId xmlns:a16="http://schemas.microsoft.com/office/drawing/2014/main" id="{A5C94C55-E17C-A190-A0C8-F2E3FDCCDA68}"/>
                </a:ext>
              </a:extLst>
            </p:cNvPr>
            <p:cNvSpPr/>
            <p:nvPr/>
          </p:nvSpPr>
          <p:spPr bwMode="auto">
            <a:xfrm>
              <a:off x="7361177" y="4285485"/>
              <a:ext cx="210312" cy="314650"/>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grpSp>
    </p:spTree>
    <p:extLst>
      <p:ext uri="{BB962C8B-B14F-4D97-AF65-F5344CB8AC3E}">
        <p14:creationId xmlns:p14="http://schemas.microsoft.com/office/powerpoint/2010/main" val="47065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848600" cy="304800"/>
          </a:xfrm>
        </p:spPr>
        <p:txBody>
          <a:bodyPr/>
          <a:lstStyle/>
          <a:p>
            <a:r>
              <a:rPr lang="en-US" sz="3200" dirty="0" err="1">
                <a:solidFill>
                  <a:srgbClr val="000099"/>
                </a:solidFill>
                <a:latin typeface="Calibri" panose="020F0502020204030204" pitchFamily="34" charset="0"/>
                <a:cs typeface="Calibri" panose="020F0502020204030204" pitchFamily="34" charset="0"/>
              </a:rPr>
              <a:t>Procédure</a:t>
            </a:r>
            <a:r>
              <a:rPr lang="en-US" sz="3200" dirty="0">
                <a:solidFill>
                  <a:srgbClr val="000099"/>
                </a:solidFill>
                <a:latin typeface="Calibri" panose="020F0502020204030204" pitchFamily="34" charset="0"/>
                <a:cs typeface="Calibri" panose="020F0502020204030204" pitchFamily="34" charset="0"/>
              </a:rPr>
              <a:t> </a:t>
            </a:r>
            <a:r>
              <a:rPr lang="en-US" sz="3200" dirty="0" err="1">
                <a:solidFill>
                  <a:srgbClr val="000099"/>
                </a:solidFill>
                <a:latin typeface="Calibri" panose="020F0502020204030204" pitchFamily="34" charset="0"/>
                <a:cs typeface="Calibri" panose="020F0502020204030204" pitchFamily="34" charset="0"/>
              </a:rPr>
              <a:t>d’admission</a:t>
            </a:r>
            <a:r>
              <a:rPr lang="en-US" sz="3200" dirty="0">
                <a:solidFill>
                  <a:srgbClr val="000099"/>
                </a:solidFill>
                <a:latin typeface="Calibri" panose="020F0502020204030204" pitchFamily="34" charset="0"/>
                <a:cs typeface="Calibri" panose="020F0502020204030204" pitchFamily="34" charset="0"/>
              </a:rPr>
              <a:t> au PGETR</a:t>
            </a:r>
          </a:p>
        </p:txBody>
      </p:sp>
      <p:graphicFrame>
        <p:nvGraphicFramePr>
          <p:cNvPr id="3" name="Diagram 2"/>
          <p:cNvGraphicFramePr/>
          <p:nvPr>
            <p:extLst>
              <p:ext uri="{D42A27DB-BD31-4B8C-83A1-F6EECF244321}">
                <p14:modId xmlns:p14="http://schemas.microsoft.com/office/powerpoint/2010/main" val="2022192179"/>
              </p:ext>
            </p:extLst>
          </p:nvPr>
        </p:nvGraphicFramePr>
        <p:xfrm>
          <a:off x="381000" y="1066800"/>
          <a:ext cx="8305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14459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sym typeface="Arial"/>
              </a:rPr>
              <a:t>1</a:t>
            </a:r>
          </a:p>
        </p:txBody>
      </p:sp>
      <p:sp>
        <p:nvSpPr>
          <p:cNvPr id="8" name="TextBox 7"/>
          <p:cNvSpPr txBox="1"/>
          <p:nvPr/>
        </p:nvSpPr>
        <p:spPr>
          <a:xfrm>
            <a:off x="1066800" y="2426977"/>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pitchFamily="34" charset="0"/>
                <a:ea typeface="+mn-ea"/>
                <a:cs typeface="+mn-cs"/>
              </a:rPr>
              <a:t>2</a:t>
            </a:r>
            <a:endParaRPr kumimoji="0" lang="en-US" sz="2000" b="0" i="0" u="none" strike="noStrike" kern="1200" cap="none" spc="0" normalizeH="0" baseline="0" noProof="0" dirty="0">
              <a:ln>
                <a:noFill/>
              </a:ln>
              <a:solidFill>
                <a:srgbClr val="000000"/>
              </a:solidFill>
              <a:effectLst/>
              <a:uLnTx/>
              <a:uFillTx/>
              <a:latin typeface="Arial"/>
              <a:ea typeface="+mn-ea"/>
              <a:cs typeface="+mn-cs"/>
              <a:sym typeface="Arial"/>
            </a:endParaRPr>
          </a:p>
        </p:txBody>
      </p:sp>
      <p:sp>
        <p:nvSpPr>
          <p:cNvPr id="9" name="TextBox 8"/>
          <p:cNvSpPr txBox="1"/>
          <p:nvPr/>
        </p:nvSpPr>
        <p:spPr>
          <a:xfrm>
            <a:off x="1209675" y="33890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sym typeface="Arial"/>
              </a:rPr>
              <a:t>3</a:t>
            </a:r>
          </a:p>
        </p:txBody>
      </p:sp>
      <p:sp>
        <p:nvSpPr>
          <p:cNvPr id="10" name="TextBox 9"/>
          <p:cNvSpPr txBox="1"/>
          <p:nvPr/>
        </p:nvSpPr>
        <p:spPr>
          <a:xfrm>
            <a:off x="1057275" y="43796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pitchFamily="34" charset="0"/>
                <a:ea typeface="+mn-ea"/>
                <a:cs typeface="+mn-cs"/>
              </a:rPr>
              <a:t>4</a:t>
            </a:r>
            <a:endParaRPr kumimoji="0" lang="en-US" sz="2000" b="0" i="0" u="none" strike="noStrike" kern="1200" cap="none" spc="0" normalizeH="0" baseline="0" noProof="0" dirty="0">
              <a:ln>
                <a:noFill/>
              </a:ln>
              <a:solidFill>
                <a:srgbClr val="000000"/>
              </a:solidFill>
              <a:effectLst/>
              <a:uLnTx/>
              <a:uFillTx/>
              <a:latin typeface="Arial"/>
              <a:ea typeface="+mn-ea"/>
              <a:cs typeface="+mn-cs"/>
              <a:sym typeface="Arial"/>
            </a:endParaRPr>
          </a:p>
        </p:txBody>
      </p:sp>
      <p:sp>
        <p:nvSpPr>
          <p:cNvPr id="11" name="TextBox 10"/>
          <p:cNvSpPr txBox="1"/>
          <p:nvPr/>
        </p:nvSpPr>
        <p:spPr>
          <a:xfrm>
            <a:off x="600075" y="5332102"/>
            <a:ext cx="533400" cy="4590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90000"/>
              </a:lnSpc>
              <a:spcBef>
                <a:spcPts val="70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sym typeface="Arial"/>
              </a:rPr>
              <a:t>5</a:t>
            </a:r>
          </a:p>
        </p:txBody>
      </p:sp>
    </p:spTree>
    <p:extLst>
      <p:ext uri="{BB962C8B-B14F-4D97-AF65-F5344CB8AC3E}">
        <p14:creationId xmlns:p14="http://schemas.microsoft.com/office/powerpoint/2010/main" val="18145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0" y="685800"/>
            <a:ext cx="7848600" cy="304800"/>
          </a:xfrm>
        </p:spPr>
        <p:txBody>
          <a:bodyPr/>
          <a:lstStyle/>
          <a:p>
            <a:r>
              <a:rPr lang="en-CA" dirty="0"/>
              <a:t>PGETR – </a:t>
            </a:r>
            <a:r>
              <a:rPr lang="fr-FR" dirty="0"/>
              <a:t>Formation et soutien des capacités</a:t>
            </a:r>
            <a:endParaRPr lang="en-CA" dirty="0"/>
          </a:p>
        </p:txBody>
      </p:sp>
      <p:sp>
        <p:nvSpPr>
          <p:cNvPr id="3" name="Content Placeholder 2"/>
          <p:cNvSpPr>
            <a:spLocks noGrp="1"/>
          </p:cNvSpPr>
          <p:nvPr>
            <p:ph idx="1"/>
          </p:nvPr>
        </p:nvSpPr>
        <p:spPr>
          <a:xfrm>
            <a:off x="330084" y="1219200"/>
            <a:ext cx="8509115" cy="4940300"/>
          </a:xfrm>
        </p:spPr>
        <p:txBody>
          <a:bodyPr/>
          <a:lstStyle/>
          <a:p>
            <a:r>
              <a:rPr lang="fr-FR" altLang="en-US" sz="1400" dirty="0"/>
              <a:t>Les Premières Nations participant au PGETR reçoivent des fonds pour former un gestionnaire des terres pour leur communauté dans le cadre du Programme d'attestation professionnelle en gestion des terres (APGT) et reçoivent un financement supplémentaire pour compenser les coûts de fonctionnement d'un bureau foncier.</a:t>
            </a:r>
          </a:p>
          <a:p>
            <a:r>
              <a:rPr lang="fr-FR" altLang="en-US" sz="1400" dirty="0"/>
              <a:t>La gestion de l’AGPT a été transférée à l’ANGTA, qui fournit un soutien en matière de développement professionnel et d'expertise technique dans le domaine de la gestion des terres pour les Premières Nations. Les étudiants doivent suivre les deux niveaux de l’AGPT pour obtenir la certification :</a:t>
            </a:r>
          </a:p>
          <a:p>
            <a:pPr marL="0" indent="0">
              <a:buNone/>
            </a:pPr>
            <a:endParaRPr lang="fr-FR" altLang="en-US" sz="1400" dirty="0"/>
          </a:p>
          <a:p>
            <a:endParaRPr lang="en-CA" altLang="en-US" sz="1400" dirty="0"/>
          </a:p>
          <a:p>
            <a:endParaRPr lang="en-CA" altLang="en-US" sz="1400" dirty="0"/>
          </a:p>
          <a:p>
            <a:endParaRPr lang="en-CA" altLang="en-US" sz="1400" dirty="0"/>
          </a:p>
          <a:p>
            <a:endParaRPr lang="en-CA" altLang="en-US" sz="1400" dirty="0"/>
          </a:p>
          <a:p>
            <a:endParaRPr lang="en-CA" altLang="en-US" sz="1400" dirty="0"/>
          </a:p>
          <a:p>
            <a:endParaRPr lang="en-CA" altLang="en-US" sz="1400" dirty="0"/>
          </a:p>
          <a:p>
            <a:endParaRPr lang="en-CA" altLang="en-US" sz="1400" dirty="0"/>
          </a:p>
          <a:p>
            <a:pPr marL="0" indent="0">
              <a:buNone/>
            </a:pPr>
            <a:endParaRPr lang="en-CA" altLang="en-US" sz="1400" dirty="0"/>
          </a:p>
          <a:p>
            <a:pPr lvl="0"/>
            <a:endParaRPr lang="en-CA" sz="1400" dirty="0"/>
          </a:p>
          <a:p>
            <a:pPr lvl="0"/>
            <a:r>
              <a:rPr lang="fr-FR" sz="1400" dirty="0"/>
              <a:t>Pour les gestionnaires des terres possédant déjà une expérience significative, l’ANGTA propose une évaluation des acquis afin de reconnaître les connaissances et l'expertise existantes.</a:t>
            </a:r>
            <a:endParaRPr lang="en-US" altLang="en-US" sz="1600" dirty="0"/>
          </a:p>
          <a:p>
            <a:endParaRPr lang="en-US" alt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1191981276"/>
              </p:ext>
            </p:extLst>
          </p:nvPr>
        </p:nvGraphicFramePr>
        <p:xfrm>
          <a:off x="590550" y="3021060"/>
          <a:ext cx="7962900" cy="2617740"/>
        </p:xfrm>
        <a:graphic>
          <a:graphicData uri="http://schemas.openxmlformats.org/drawingml/2006/table">
            <a:tbl>
              <a:tblPr firstRow="1" bandRow="1">
                <a:tableStyleId>{5C22544A-7EE6-4342-B048-85BDC9FD1C3A}</a:tableStyleId>
              </a:tblPr>
              <a:tblGrid>
                <a:gridCol w="3981450">
                  <a:extLst>
                    <a:ext uri="{9D8B030D-6E8A-4147-A177-3AD203B41FA5}">
                      <a16:colId xmlns:a16="http://schemas.microsoft.com/office/drawing/2014/main" val="455095683"/>
                    </a:ext>
                  </a:extLst>
                </a:gridCol>
                <a:gridCol w="3981450">
                  <a:extLst>
                    <a:ext uri="{9D8B030D-6E8A-4147-A177-3AD203B41FA5}">
                      <a16:colId xmlns:a16="http://schemas.microsoft.com/office/drawing/2014/main" val="2639556939"/>
                    </a:ext>
                  </a:extLst>
                </a:gridCol>
              </a:tblGrid>
              <a:tr h="441960">
                <a:tc>
                  <a:txBody>
                    <a:bodyPr/>
                    <a:lstStyle/>
                    <a:p>
                      <a:r>
                        <a:rPr lang="en-CA" dirty="0" err="1">
                          <a:solidFill>
                            <a:srgbClr val="FFFFFF"/>
                          </a:solidFill>
                        </a:rPr>
                        <a:t>Niveau</a:t>
                      </a:r>
                      <a:r>
                        <a:rPr lang="en-CA" dirty="0">
                          <a:solidFill>
                            <a:srgbClr val="FFFFFF"/>
                          </a:solidFill>
                        </a:rPr>
                        <a: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24C76"/>
                    </a:solidFill>
                  </a:tcPr>
                </a:tc>
                <a:tc>
                  <a:txBody>
                    <a:bodyPr/>
                    <a:lstStyle/>
                    <a:p>
                      <a:r>
                        <a:rPr lang="en-CA" dirty="0" err="1">
                          <a:solidFill>
                            <a:srgbClr val="FFFFFF"/>
                          </a:solidFill>
                        </a:rPr>
                        <a:t>Niveau</a:t>
                      </a:r>
                      <a:r>
                        <a:rPr lang="en-CA" dirty="0">
                          <a:solidFill>
                            <a:srgbClr val="FFFFFF"/>
                          </a:solidFill>
                        </a:rPr>
                        <a: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24C76"/>
                    </a:solidFill>
                  </a:tcPr>
                </a:tc>
                <a:extLst>
                  <a:ext uri="{0D108BD9-81ED-4DB2-BD59-A6C34878D82A}">
                    <a16:rowId xmlns:a16="http://schemas.microsoft.com/office/drawing/2014/main" val="2596464827"/>
                  </a:ext>
                </a:extLst>
              </a:tr>
              <a:tr h="70104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chemeClr val="dk1"/>
                          </a:solidFill>
                          <a:effectLst/>
                          <a:latin typeface="+mn-lt"/>
                          <a:ea typeface="+mn-ea"/>
                          <a:cs typeface="+mn-cs"/>
                        </a:rPr>
                        <a:t>Formation post-secondaire sur les principes fondamentaux de la gestion des terres et les concepts connexes, dispensée par des universités partenaires.</a:t>
                      </a:r>
                      <a:endParaRPr lang="en-CA"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B6C6E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rgbClr val="000000"/>
                          </a:solidFill>
                          <a:latin typeface="+mn-lt"/>
                          <a:ea typeface="+mn-ea"/>
                          <a:cs typeface="+mn-cs"/>
                        </a:rPr>
                        <a:t>Formation technique sur des activités précises de gestion des terres offerte par l’ANGTA dans divers lieux.</a:t>
                      </a:r>
                      <a:endParaRPr lang="en-CA" sz="1200" kern="1200" dirty="0">
                        <a:solidFill>
                          <a:srgbClr val="000000"/>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B6C6E0"/>
                    </a:solidFill>
                  </a:tcPr>
                </a:tc>
                <a:extLst>
                  <a:ext uri="{0D108BD9-81ED-4DB2-BD59-A6C34878D82A}">
                    <a16:rowId xmlns:a16="http://schemas.microsoft.com/office/drawing/2014/main" val="2029905912"/>
                  </a:ext>
                </a:extLst>
              </a:tr>
              <a:tr h="859672">
                <a:tc>
                  <a:txBody>
                    <a:bodyPr/>
                    <a:lstStyle/>
                    <a:p>
                      <a:pPr marL="171450" indent="-171450">
                        <a:buFont typeface="Arial" panose="020B0604020202020204" pitchFamily="34" charset="0"/>
                        <a:buChar char="•"/>
                      </a:pPr>
                      <a:r>
                        <a:rPr lang="en-CA" sz="1200" kern="1200" dirty="0">
                          <a:solidFill>
                            <a:srgbClr val="000000"/>
                          </a:solidFill>
                          <a:latin typeface="+mn-lt"/>
                          <a:ea typeface="+mn-ea"/>
                          <a:cs typeface="+mn-cs"/>
                        </a:rPr>
                        <a:t>Disponible </a:t>
                      </a:r>
                      <a:r>
                        <a:rPr lang="en-CA" sz="1200" kern="1200" dirty="0" err="1">
                          <a:solidFill>
                            <a:srgbClr val="000000"/>
                          </a:solidFill>
                          <a:latin typeface="+mn-lt"/>
                          <a:ea typeface="+mn-ea"/>
                          <a:cs typeface="+mn-cs"/>
                        </a:rPr>
                        <a:t>auprès</a:t>
                      </a:r>
                      <a:r>
                        <a:rPr lang="en-CA" sz="1200" kern="1200" dirty="0">
                          <a:solidFill>
                            <a:srgbClr val="000000"/>
                          </a:solidFill>
                          <a:latin typeface="+mn-lt"/>
                          <a:ea typeface="+mn-ea"/>
                          <a:cs typeface="+mn-cs"/>
                        </a:rPr>
                        <a:t> de </a:t>
                      </a:r>
                      <a:r>
                        <a:rPr lang="en-CA" sz="1200" kern="1200" dirty="0" err="1">
                          <a:solidFill>
                            <a:srgbClr val="000000"/>
                          </a:solidFill>
                          <a:latin typeface="+mn-lt"/>
                          <a:ea typeface="+mn-ea"/>
                          <a:cs typeface="+mn-cs"/>
                        </a:rPr>
                        <a:t>l’Université</a:t>
                      </a:r>
                      <a:r>
                        <a:rPr lang="en-CA" sz="1200" kern="1200" dirty="0">
                          <a:solidFill>
                            <a:srgbClr val="000000"/>
                          </a:solidFill>
                          <a:latin typeface="+mn-lt"/>
                          <a:ea typeface="+mn-ea"/>
                          <a:cs typeface="+mn-cs"/>
                        </a:rPr>
                        <a:t> Algoma (en Ontario), </a:t>
                      </a:r>
                      <a:r>
                        <a:rPr lang="en-CA" sz="1200" kern="1200" dirty="0" err="1">
                          <a:solidFill>
                            <a:srgbClr val="000000"/>
                          </a:solidFill>
                          <a:latin typeface="+mn-lt"/>
                          <a:ea typeface="+mn-ea"/>
                          <a:cs typeface="+mn-cs"/>
                        </a:rPr>
                        <a:t>l’Université</a:t>
                      </a:r>
                      <a:r>
                        <a:rPr lang="en-CA" sz="1200" kern="1200" dirty="0">
                          <a:solidFill>
                            <a:srgbClr val="000000"/>
                          </a:solidFill>
                          <a:latin typeface="+mn-lt"/>
                          <a:ea typeface="+mn-ea"/>
                          <a:cs typeface="+mn-cs"/>
                        </a:rPr>
                        <a:t> de la Saskatchewan, </a:t>
                      </a:r>
                      <a:r>
                        <a:rPr lang="en-CA" sz="1200" kern="1200" dirty="0" err="1">
                          <a:solidFill>
                            <a:srgbClr val="000000"/>
                          </a:solidFill>
                          <a:latin typeface="+mn-lt"/>
                          <a:ea typeface="+mn-ea"/>
                          <a:cs typeface="+mn-cs"/>
                        </a:rPr>
                        <a:t>l’Université</a:t>
                      </a:r>
                      <a:r>
                        <a:rPr lang="en-CA" sz="1200" kern="1200" dirty="0">
                          <a:solidFill>
                            <a:srgbClr val="000000"/>
                          </a:solidFill>
                          <a:latin typeface="+mn-lt"/>
                          <a:ea typeface="+mn-ea"/>
                          <a:cs typeface="+mn-cs"/>
                        </a:rPr>
                        <a:t> de Vancouver Island et </a:t>
                      </a:r>
                      <a:r>
                        <a:rPr lang="en-CA" sz="1200" kern="1200" dirty="0" err="1">
                          <a:solidFill>
                            <a:srgbClr val="000000"/>
                          </a:solidFill>
                          <a:latin typeface="+mn-lt"/>
                          <a:ea typeface="+mn-ea"/>
                          <a:cs typeface="+mn-cs"/>
                        </a:rPr>
                        <a:t>l’Université</a:t>
                      </a:r>
                      <a:r>
                        <a:rPr lang="en-CA" sz="1200" kern="1200" dirty="0">
                          <a:solidFill>
                            <a:srgbClr val="000000"/>
                          </a:solidFill>
                          <a:latin typeface="+mn-lt"/>
                          <a:ea typeface="+mn-ea"/>
                          <a:cs typeface="+mn-cs"/>
                        </a:rPr>
                        <a:t> du Québec en Abitibi-</a:t>
                      </a:r>
                      <a:r>
                        <a:rPr lang="en-CA" sz="1200" kern="1200" dirty="0" err="1">
                          <a:solidFill>
                            <a:srgbClr val="000000"/>
                          </a:solidFill>
                          <a:latin typeface="+mn-lt"/>
                          <a:ea typeface="+mn-ea"/>
                          <a:cs typeface="+mn-cs"/>
                        </a:rPr>
                        <a:t>Témiscamingue</a:t>
                      </a:r>
                      <a:r>
                        <a:rPr lang="en-CA" sz="1200" kern="1200" dirty="0">
                          <a:solidFill>
                            <a:srgbClr val="000000"/>
                          </a:solidFill>
                          <a:latin typeface="+mn-lt"/>
                          <a:ea typeface="+mn-ea"/>
                          <a:cs typeface="+mn-cs"/>
                        </a:rPr>
                        <a: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FF"/>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a:solidFill>
                            <a:srgbClr val="000000"/>
                          </a:solidFill>
                          <a:latin typeface="+mn-lt"/>
                          <a:ea typeface="+mn-ea"/>
                          <a:cs typeface="+mn-cs"/>
                        </a:rPr>
                        <a:t>Se concentre sur les rôles et responsabilités spécifiques d'un gestionnaire des terres d'une Première Nation opérant dans le cadre de la </a:t>
                      </a:r>
                      <a:r>
                        <a:rPr lang="fr-FR" sz="1200" i="1" kern="1200" dirty="0">
                          <a:solidFill>
                            <a:srgbClr val="000000"/>
                          </a:solidFill>
                          <a:latin typeface="+mn-lt"/>
                          <a:ea typeface="+mn-ea"/>
                          <a:cs typeface="+mn-cs"/>
                        </a:rPr>
                        <a:t>Loi sur les Indiens.</a:t>
                      </a:r>
                      <a:endParaRPr lang="en-CA" sz="1200" i="1" kern="1200" dirty="0">
                        <a:solidFill>
                          <a:srgbClr val="000000"/>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841036"/>
                  </a:ext>
                </a:extLst>
              </a:tr>
              <a:tr h="493148">
                <a:tc>
                  <a:txBody>
                    <a:bodyPr/>
                    <a:lstStyle/>
                    <a:p>
                      <a:pPr marL="171450" indent="-171450">
                        <a:buFont typeface="Arial" panose="020B0604020202020204" pitchFamily="34" charset="0"/>
                        <a:buChar char="•"/>
                      </a:pPr>
                      <a:r>
                        <a:rPr lang="fr-FR" sz="1200" kern="1200" dirty="0">
                          <a:solidFill>
                            <a:srgbClr val="000000"/>
                          </a:solidFill>
                          <a:latin typeface="+mn-lt"/>
                          <a:ea typeface="+mn-ea"/>
                          <a:cs typeface="+mn-cs"/>
                        </a:rPr>
                        <a:t>Un gestionnaire foncier peut sélectionner l'université de son choix.</a:t>
                      </a:r>
                      <a:endParaRPr lang="en-CA" sz="1200" kern="1200" dirty="0">
                        <a:solidFill>
                          <a:srgbClr val="000000"/>
                        </a:solidFill>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6C6E0"/>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6C6E0"/>
                    </a:solidFill>
                  </a:tcPr>
                </a:tc>
                <a:extLst>
                  <a:ext uri="{0D108BD9-81ED-4DB2-BD59-A6C34878D82A}">
                    <a16:rowId xmlns:a16="http://schemas.microsoft.com/office/drawing/2014/main" val="4201681511"/>
                  </a:ext>
                </a:extLst>
              </a:tr>
            </a:tbl>
          </a:graphicData>
        </a:graphic>
      </p:graphicFrame>
    </p:spTree>
    <p:extLst>
      <p:ext uri="{BB962C8B-B14F-4D97-AF65-F5344CB8AC3E}">
        <p14:creationId xmlns:p14="http://schemas.microsoft.com/office/powerpoint/2010/main" val="391508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848600" cy="304800"/>
          </a:xfrm>
        </p:spPr>
        <p:txBody>
          <a:bodyPr/>
          <a:lstStyle/>
          <a:p>
            <a:r>
              <a:rPr lang="fr-FR" altLang="en-US" dirty="0"/>
              <a:t>La formation soutient les fonctions clés du PGETR</a:t>
            </a:r>
            <a:endParaRPr lang="en-US" dirty="0"/>
          </a:p>
        </p:txBody>
      </p:sp>
      <p:sp>
        <p:nvSpPr>
          <p:cNvPr id="3" name="Content Placeholder 2"/>
          <p:cNvSpPr>
            <a:spLocks noGrp="1"/>
          </p:cNvSpPr>
          <p:nvPr>
            <p:ph idx="1"/>
          </p:nvPr>
        </p:nvSpPr>
        <p:spPr>
          <a:xfrm>
            <a:off x="368300" y="1143000"/>
            <a:ext cx="7861300" cy="5008563"/>
          </a:xfrm>
        </p:spPr>
        <p:txBody>
          <a:bodyPr>
            <a:noAutofit/>
          </a:bodyPr>
          <a:lstStyle/>
          <a:p>
            <a:pPr lvl="0"/>
            <a:endParaRPr lang="en-US" altLang="en-US" sz="800" dirty="0"/>
          </a:p>
          <a:p>
            <a:pPr lvl="0"/>
            <a:r>
              <a:rPr lang="fr-FR" altLang="en-US" sz="1600" dirty="0"/>
              <a:t>Une fois qu'un gestionnaire des terres est certifié par l’APGT, il gère les activités du bureau des terres d'une Première Nation et soutient et renforce les capacités dans des domaines tels que</a:t>
            </a:r>
            <a:r>
              <a:rPr lang="en-US" altLang="en-US" sz="1600" dirty="0"/>
              <a:t>:</a:t>
            </a:r>
          </a:p>
          <a:p>
            <a:pPr marL="628650" lvl="1">
              <a:buFont typeface="Courier New" panose="02070309020205020404" pitchFamily="49" charset="0"/>
              <a:buChar char="o"/>
            </a:pPr>
            <a:r>
              <a:rPr lang="fr-FR" altLang="en-US" sz="1600" dirty="0"/>
              <a:t>la planification de l'utilisation des terres communautaires</a:t>
            </a:r>
          </a:p>
          <a:p>
            <a:pPr marL="628650" lvl="1">
              <a:buFont typeface="Courier New" panose="02070309020205020404" pitchFamily="49" charset="0"/>
              <a:buChar char="o"/>
            </a:pPr>
            <a:r>
              <a:rPr lang="fr-FR" altLang="en-US" sz="1600" dirty="0"/>
              <a:t>la gestion des terres de réserve et des ressources naturelles</a:t>
            </a:r>
          </a:p>
          <a:p>
            <a:pPr marL="628650" lvl="1">
              <a:buFont typeface="Courier New" panose="02070309020205020404" pitchFamily="49" charset="0"/>
              <a:buChar char="o"/>
            </a:pPr>
            <a:r>
              <a:rPr lang="fr-FR" altLang="en-US" dirty="0"/>
              <a:t>l'établissement de baux, l'attribution de permis et d'autres instruments fonciers</a:t>
            </a:r>
          </a:p>
          <a:p>
            <a:pPr marL="628650" lvl="1">
              <a:buFont typeface="Courier New" panose="02070309020205020404" pitchFamily="49" charset="0"/>
              <a:buChar char="o"/>
            </a:pPr>
            <a:r>
              <a:rPr lang="en-US" altLang="en-US" sz="1600" dirty="0"/>
              <a:t>la gestion de </a:t>
            </a:r>
            <a:r>
              <a:rPr lang="en-US" altLang="en-US" sz="1600" dirty="0" err="1"/>
              <a:t>l'environnement</a:t>
            </a:r>
            <a:endParaRPr lang="en-US" altLang="en-US" sz="1600" dirty="0"/>
          </a:p>
          <a:p>
            <a:pPr marL="628650" lvl="1">
              <a:buFont typeface="Courier New" panose="02070309020205020404" pitchFamily="49" charset="0"/>
              <a:buChar char="o"/>
            </a:pPr>
            <a:r>
              <a:rPr lang="fr-FR" altLang="en-US" dirty="0"/>
              <a:t>le </a:t>
            </a:r>
            <a:r>
              <a:rPr lang="fr-FR" altLang="en-US" sz="1600" dirty="0"/>
              <a:t>respect des cadres politiques et législatifs</a:t>
            </a:r>
            <a:endParaRPr lang="en-US" altLang="en-US" sz="800" dirty="0"/>
          </a:p>
        </p:txBody>
      </p:sp>
      <p:pic>
        <p:nvPicPr>
          <p:cNvPr id="4" name="Picture 3"/>
          <p:cNvPicPr>
            <a:picLocks noChangeAspect="1"/>
          </p:cNvPicPr>
          <p:nvPr/>
        </p:nvPicPr>
        <p:blipFill rotWithShape="1">
          <a:blip r:embed="rId3"/>
          <a:srcRect r="51051" b="50824"/>
          <a:stretch/>
        </p:blipFill>
        <p:spPr>
          <a:xfrm>
            <a:off x="339725" y="3914775"/>
            <a:ext cx="2438400" cy="1704975"/>
          </a:xfrm>
          <a:prstGeom prst="rect">
            <a:avLst/>
          </a:prstGeom>
        </p:spPr>
      </p:pic>
      <p:pic>
        <p:nvPicPr>
          <p:cNvPr id="5" name="Picture 4"/>
          <p:cNvPicPr>
            <a:picLocks noChangeAspect="1"/>
          </p:cNvPicPr>
          <p:nvPr/>
        </p:nvPicPr>
        <p:blipFill rotWithShape="1">
          <a:blip r:embed="rId3"/>
          <a:srcRect l="50860" b="51099"/>
          <a:stretch/>
        </p:blipFill>
        <p:spPr>
          <a:xfrm>
            <a:off x="3314700" y="3924300"/>
            <a:ext cx="2447925" cy="1695450"/>
          </a:xfrm>
          <a:prstGeom prst="rect">
            <a:avLst/>
          </a:prstGeom>
        </p:spPr>
      </p:pic>
      <p:pic>
        <p:nvPicPr>
          <p:cNvPr id="6" name="Picture 5"/>
          <p:cNvPicPr>
            <a:picLocks noChangeAspect="1"/>
          </p:cNvPicPr>
          <p:nvPr/>
        </p:nvPicPr>
        <p:blipFill rotWithShape="1">
          <a:blip r:embed="rId3"/>
          <a:srcRect l="25908" t="51374" r="24952" b="549"/>
          <a:stretch/>
        </p:blipFill>
        <p:spPr>
          <a:xfrm>
            <a:off x="6324600" y="3971925"/>
            <a:ext cx="2447925" cy="1666875"/>
          </a:xfrm>
          <a:prstGeom prst="rect">
            <a:avLst/>
          </a:prstGeom>
        </p:spPr>
      </p:pic>
    </p:spTree>
    <p:extLst>
      <p:ext uri="{BB962C8B-B14F-4D97-AF65-F5344CB8AC3E}">
        <p14:creationId xmlns:p14="http://schemas.microsoft.com/office/powerpoint/2010/main" val="2476781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de 2023</a:t>
            </a:r>
          </a:p>
        </p:txBody>
      </p:sp>
      <p:sp>
        <p:nvSpPr>
          <p:cNvPr id="3" name="Content Placeholder 2"/>
          <p:cNvSpPr>
            <a:spLocks noGrp="1"/>
          </p:cNvSpPr>
          <p:nvPr>
            <p:ph idx="1"/>
          </p:nvPr>
        </p:nvSpPr>
        <p:spPr/>
        <p:txBody>
          <a:bodyPr/>
          <a:lstStyle/>
          <a:p>
            <a:r>
              <a:rPr lang="fr-FR" sz="1600" dirty="0"/>
              <a:t>Le budget de 2023 a investi 30 millions de dollars sur cinq ans, à partir de 2023-2024, pour améliorer et rendre plus accessible le PGETR. Ces fonds aideront les Premières Nations à développer leur capacité à exercer une responsabilité accrue sur leurs terres, leurs ressources et leur environnement.</a:t>
            </a:r>
          </a:p>
          <a:p>
            <a:r>
              <a:rPr lang="fr-FR" sz="1600" dirty="0"/>
              <a:t>Le renforcement des capacités de gestion des terres des Premières Nations par le biais du PGETR soutient les activités préalables de gestion des terres (par exemple, les enquêtes, les évaluations foncières) nécessaires pour faire progresser de futures opportunités économiques.</a:t>
            </a:r>
          </a:p>
          <a:p>
            <a:r>
              <a:rPr lang="fr-FR" sz="1600" dirty="0"/>
              <a:t>Les fonds annoncés soutiennent les efforts critiques d'amélioration du programme qui ont été identifiés lors d'une session d'engagement national des Premières Nations en 2017 et d'une évaluation interne des sous-programmes de gestion des terres en 2023.</a:t>
            </a:r>
          </a:p>
          <a:p>
            <a:r>
              <a:rPr lang="fr-FR" sz="1600" dirty="0"/>
              <a:t>Les investissements du budget de 2023 permettent </a:t>
            </a:r>
            <a:r>
              <a:rPr lang="en-US" sz="1600" dirty="0"/>
              <a:t>:</a:t>
            </a:r>
          </a:p>
          <a:p>
            <a:pPr lvl="1"/>
            <a:r>
              <a:rPr lang="fr-FR" dirty="0"/>
              <a:t>l'introduction d'un niveau de financement de base pour les participants au PGETR (70 000 $ au niveau opérationnel)</a:t>
            </a:r>
          </a:p>
          <a:p>
            <a:pPr lvl="1"/>
            <a:r>
              <a:rPr lang="fr-FR" dirty="0"/>
              <a:t>L’ajout de 25 à 44 nouvelles Premières Nations au PGETR</a:t>
            </a:r>
            <a:endParaRPr lang="en-US" sz="1600" dirty="0"/>
          </a:p>
          <a:p>
            <a:endParaRPr lang="en-US" sz="1000" dirty="0"/>
          </a:p>
        </p:txBody>
      </p:sp>
      <p:sp>
        <p:nvSpPr>
          <p:cNvPr id="6"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266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32A36-C0B8-C6A5-E5A0-101DEA03C0BD}"/>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1F89787B-6876-CDDC-990F-48E46EF69057}"/>
              </a:ext>
            </a:extLst>
          </p:cNvPr>
          <p:cNvSpPr>
            <a:spLocks noGrp="1"/>
          </p:cNvSpPr>
          <p:nvPr>
            <p:ph idx="1"/>
          </p:nvPr>
        </p:nvSpPr>
        <p:spPr/>
        <p:txBody>
          <a:bodyPr/>
          <a:lstStyle/>
          <a:p>
            <a:pPr marL="0" indent="0">
              <a:buNone/>
            </a:pPr>
            <a:endParaRPr lang="en-US" dirty="0"/>
          </a:p>
          <a:p>
            <a:pPr marL="0" indent="0">
              <a:buNone/>
            </a:pPr>
            <a:r>
              <a:rPr lang="fr-FR" dirty="0"/>
              <a:t>Des informations supplémentaires sur le PGETR sont disponibles sur le site web de SAC: </a:t>
            </a:r>
            <a:r>
              <a:rPr lang="fr-FR" dirty="0">
                <a:hlinkClick r:id="rId2"/>
              </a:rPr>
              <a:t>Programme de gestion de l’environnement et des terres de réserve</a:t>
            </a:r>
            <a:endParaRPr lang="fr-FR" dirty="0"/>
          </a:p>
          <a:p>
            <a:pPr marL="0" indent="0">
              <a:buNone/>
            </a:pPr>
            <a:endParaRPr lang="en-US" dirty="0"/>
          </a:p>
          <a:p>
            <a:pPr marL="0" indent="0">
              <a:buNone/>
            </a:pPr>
            <a:r>
              <a:rPr lang="fr-FR" dirty="0"/>
              <a:t>Toutes questions peuvent être soumises au : </a:t>
            </a:r>
            <a:r>
              <a:rPr lang="fr-FR" dirty="0">
                <a:hlinkClick r:id="rId3"/>
              </a:rPr>
              <a:t>rlemp@sac-isc.gc.ca</a:t>
            </a:r>
            <a:r>
              <a:rPr lang="fr-FR" dirty="0"/>
              <a:t> </a:t>
            </a:r>
            <a:endParaRPr lang="en-US" dirty="0"/>
          </a:p>
        </p:txBody>
      </p:sp>
    </p:spTree>
    <p:extLst>
      <p:ext uri="{BB962C8B-B14F-4D97-AF65-F5344CB8AC3E}">
        <p14:creationId xmlns:p14="http://schemas.microsoft.com/office/powerpoint/2010/main" val="5721161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9661250|-6926519|-3161487|-10379576|-10856873|INAC / AANC&quot;,&quot;Id&quot;:&quot;578794d93533352f046df19f&quot;,&quot;SmartGridHorizontal&quot;:0,&quot;LinkedExcelSources&quot;:{},&quot;LinkedProjectSources&quot;:{}}"/>
</p:tagLst>
</file>

<file path=ppt/theme/theme1.xml><?xml version="1.0" encoding="utf-8"?>
<a:theme xmlns:a="http://schemas.openxmlformats.org/drawingml/2006/main" name="Standard_whit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tandard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Standard_white</Template>
  <TotalTime>38214</TotalTime>
  <Words>1188</Words>
  <Application>Microsoft Office PowerPoint</Application>
  <PresentationFormat>On-screen Show (4:3)</PresentationFormat>
  <Paragraphs>98</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Courier New</vt:lpstr>
      <vt:lpstr>Verdana</vt:lpstr>
      <vt:lpstr>Standard_white</vt:lpstr>
      <vt:lpstr>PowerPoint Presentation</vt:lpstr>
      <vt:lpstr>Qu’est-ce que le PGETR?</vt:lpstr>
      <vt:lpstr>Niveaux de responsabilité pour le PGETR</vt:lpstr>
      <vt:lpstr>Premières Nations participantes</vt:lpstr>
      <vt:lpstr>Procédure d’admission au PGETR</vt:lpstr>
      <vt:lpstr>PGETR – Formation et soutien des capacités</vt:lpstr>
      <vt:lpstr>La formation soutient les fonctions clés du PGETR</vt:lpstr>
      <vt:lpstr>Budget de 2023</vt:lpstr>
      <vt:lpstr>Questions ?</vt:lpstr>
    </vt:vector>
  </TitlesOfParts>
  <Manager>Ray Luoma</Manager>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Alain Giroux</dc:creator>
  <cp:lastModifiedBy>Cherpako, Amy (she-elle)</cp:lastModifiedBy>
  <cp:revision>748</cp:revision>
  <cp:lastPrinted>2016-07-14T13:03:34Z</cp:lastPrinted>
  <dcterms:created xsi:type="dcterms:W3CDTF">2007-03-13T16:30:24Z</dcterms:created>
  <dcterms:modified xsi:type="dcterms:W3CDTF">2025-02-03T18:10:59Z</dcterms:modified>
</cp:coreProperties>
</file>